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slideMasters/slideMaster60.xml" ContentType="application/vnd.openxmlformats-officedocument.presentationml.slideMaster+xml"/>
  <Override PartName="/ppt/slides/slide60.xml" ContentType="application/vnd.openxmlformats-officedocument.presentationml.slide+xml"/>
  <Override PartName="/ppt/slideMasters/slideMaster61.xml" ContentType="application/vnd.openxmlformats-officedocument.presentationml.slideMaster+xml"/>
  <Override PartName="/ppt/slides/slide61.xml" ContentType="application/vnd.openxmlformats-officedocument.presentationml.slide+xml"/>
  <Override PartName="/ppt/slideMasters/slideMaster62.xml" ContentType="application/vnd.openxmlformats-officedocument.presentationml.slideMaster+xml"/>
  <Override PartName="/ppt/slides/slide62.xml" ContentType="application/vnd.openxmlformats-officedocument.presentationml.slide+xml"/>
  <Override PartName="/ppt/slideMasters/slideMaster63.xml" ContentType="application/vnd.openxmlformats-officedocument.presentationml.slideMaster+xml"/>
  <Override PartName="/ppt/slides/slide63.xml" ContentType="application/vnd.openxmlformats-officedocument.presentationml.slide+xml"/>
  <Override PartName="/ppt/slideMasters/slideMaster64.xml" ContentType="application/vnd.openxmlformats-officedocument.presentationml.slideMaster+xml"/>
  <Override PartName="/ppt/slides/slide64.xml" ContentType="application/vnd.openxmlformats-officedocument.presentationml.slide+xml"/>
  <Override PartName="/ppt/slideMasters/slideMaster65.xml" ContentType="application/vnd.openxmlformats-officedocument.presentationml.slideMaster+xml"/>
  <Override PartName="/ppt/slides/slide65.xml" ContentType="application/vnd.openxmlformats-officedocument.presentationml.slide+xml"/>
  <Override PartName="/ppt/slideMasters/slideMaster66.xml" ContentType="application/vnd.openxmlformats-officedocument.presentationml.slideMaster+xml"/>
  <Override PartName="/ppt/slides/slide66.xml" ContentType="application/vnd.openxmlformats-officedocument.presentationml.slide+xml"/>
  <Override PartName="/ppt/slideMasters/slideMaster67.xml" ContentType="application/vnd.openxmlformats-officedocument.presentationml.slideMaster+xml"/>
  <Override PartName="/ppt/slides/slide67.xml" ContentType="application/vnd.openxmlformats-officedocument.presentationml.slide+xml"/>
  <Override PartName="/ppt/slideMasters/slideMaster68.xml" ContentType="application/vnd.openxmlformats-officedocument.presentationml.slideMaster+xml"/>
  <Override PartName="/ppt/slides/slide68.xml" ContentType="application/vnd.openxmlformats-officedocument.presentationml.slide+xml"/>
  <Override PartName="/ppt/slideMasters/slideMaster69.xml" ContentType="application/vnd.openxmlformats-officedocument.presentationml.slideMaster+xml"/>
  <Override PartName="/ppt/slides/slide69.xml" ContentType="application/vnd.openxmlformats-officedocument.presentationml.slide+xml"/>
  <Override PartName="/ppt/slideMasters/slideMaster70.xml" ContentType="application/vnd.openxmlformats-officedocument.presentationml.slideMaster+xml"/>
  <Override PartName="/ppt/slides/slide70.xml" ContentType="application/vnd.openxmlformats-officedocument.presentationml.slide+xml"/>
  <Override PartName="/ppt/slideMasters/slideMaster71.xml" ContentType="application/vnd.openxmlformats-officedocument.presentationml.slideMaster+xml"/>
  <Override PartName="/ppt/slides/slide71.xml" ContentType="application/vnd.openxmlformats-officedocument.presentationml.slide+xml"/>
  <Override PartName="/ppt/slideMasters/slideMaster72.xml" ContentType="application/vnd.openxmlformats-officedocument.presentationml.slideMaster+xml"/>
  <Override PartName="/ppt/slides/slide72.xml" ContentType="application/vnd.openxmlformats-officedocument.presentationml.slide+xml"/>
  <Override PartName="/ppt/slideMasters/slideMaster73.xml" ContentType="application/vnd.openxmlformats-officedocument.presentationml.slideMaster+xml"/>
  <Override PartName="/ppt/slides/slide73.xml" ContentType="application/vnd.openxmlformats-officedocument.presentationml.slide+xml"/>
  <Override PartName="/ppt/slideMasters/slideMaster74.xml" ContentType="application/vnd.openxmlformats-officedocument.presentationml.slideMaster+xml"/>
  <Override PartName="/ppt/slides/slide74.xml" ContentType="application/vnd.openxmlformats-officedocument.presentationml.slide+xml"/>
  <Override PartName="/ppt/slideMasters/slideMaster75.xml" ContentType="application/vnd.openxmlformats-officedocument.presentationml.slideMaster+xml"/>
  <Override PartName="/ppt/slides/slide75.xml" ContentType="application/vnd.openxmlformats-officedocument.presentationml.slide+xml"/>
  <Override PartName="/ppt/slideMasters/slideMaster76.xml" ContentType="application/vnd.openxmlformats-officedocument.presentationml.slideMaster+xml"/>
  <Override PartName="/ppt/slides/slide76.xml" ContentType="application/vnd.openxmlformats-officedocument.presentationml.slide+xml"/>
  <Override PartName="/ppt/slideMasters/slideMaster77.xml" ContentType="application/vnd.openxmlformats-officedocument.presentationml.slideMaster+xml"/>
  <Override PartName="/ppt/slides/slide77.xml" ContentType="application/vnd.openxmlformats-officedocument.presentationml.slide+xml"/>
  <Override PartName="/ppt/slideMasters/slideMaster78.xml" ContentType="application/vnd.openxmlformats-officedocument.presentationml.slideMaster+xml"/>
  <Override PartName="/ppt/slides/slide78.xml" ContentType="application/vnd.openxmlformats-officedocument.presentationml.slide+xml"/>
  <Override PartName="/ppt/slideMasters/slideMaster79.xml" ContentType="application/vnd.openxmlformats-officedocument.presentationml.slideMaster+xml"/>
  <Override PartName="/ppt/slides/slide79.xml" ContentType="application/vnd.openxmlformats-officedocument.presentationml.slide+xml"/>
  <Override PartName="/ppt/slideMasters/slideMaster80.xml" ContentType="application/vnd.openxmlformats-officedocument.presentationml.slideMaster+xml"/>
  <Override PartName="/ppt/slides/slide80.xml" ContentType="application/vnd.openxmlformats-officedocument.presentationml.slide+xml"/>
  <Override PartName="/ppt/slideMasters/slideMaster81.xml" ContentType="application/vnd.openxmlformats-officedocument.presentationml.slideMaster+xml"/>
  <Override PartName="/ppt/slides/slide81.xml" ContentType="application/vnd.openxmlformats-officedocument.presentationml.slide+xml"/>
  <Override PartName="/ppt/slideMasters/slideMaster82.xml" ContentType="application/vnd.openxmlformats-officedocument.presentationml.slideMaster+xml"/>
  <Override PartName="/ppt/slides/slide82.xml" ContentType="application/vnd.openxmlformats-officedocument.presentationml.slide+xml"/>
  <Override PartName="/ppt/slideMasters/slideMaster83.xml" ContentType="application/vnd.openxmlformats-officedocument.presentationml.slideMaster+xml"/>
  <Override PartName="/ppt/slides/slide83.xml" ContentType="application/vnd.openxmlformats-officedocument.presentationml.slide+xml"/>
  <Override PartName="/ppt/slideMasters/slideMaster84.xml" ContentType="application/vnd.openxmlformats-officedocument.presentationml.slideMaster+xml"/>
  <Override PartName="/ppt/slides/slide84.xml" ContentType="application/vnd.openxmlformats-officedocument.presentationml.slide+xml"/>
  <Override PartName="/ppt/slideMasters/slideMaster85.xml" ContentType="application/vnd.openxmlformats-officedocument.presentationml.slideMaster+xml"/>
  <Override PartName="/ppt/slides/slide85.xml" ContentType="application/vnd.openxmlformats-officedocument.presentationml.slide+xml"/>
  <Override PartName="/ppt/slideMasters/slideMaster86.xml" ContentType="application/vnd.openxmlformats-officedocument.presentationml.slideMaster+xml"/>
  <Override PartName="/ppt/slides/slide86.xml" ContentType="application/vnd.openxmlformats-officedocument.presentationml.slide+xml"/>
  <Override PartName="/ppt/slideMasters/slideMaster87.xml" ContentType="application/vnd.openxmlformats-officedocument.presentationml.slideMaster+xml"/>
  <Override PartName="/ppt/slides/slide87.xml" ContentType="application/vnd.openxmlformats-officedocument.presentationml.slide+xml"/>
  <Override PartName="/ppt/slideMasters/slideMaster88.xml" ContentType="application/vnd.openxmlformats-officedocument.presentationml.slideMaster+xml"/>
  <Override PartName="/ppt/slides/slide88.xml" ContentType="application/vnd.openxmlformats-officedocument.presentationml.slide+xml"/>
  <Override PartName="/ppt/slideMasters/slideMaster89.xml" ContentType="application/vnd.openxmlformats-officedocument.presentationml.slideMaster+xml"/>
  <Override PartName="/ppt/slides/slide89.xml" ContentType="application/vnd.openxmlformats-officedocument.presentationml.slide+xml"/>
  <Override PartName="/ppt/slideMasters/slideMaster90.xml" ContentType="application/vnd.openxmlformats-officedocument.presentationml.slideMaster+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notesMasterIdLst>
    <p:notesMasterId r:id="rId92"/>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4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4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4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4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4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4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5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5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5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5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5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5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5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5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5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6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1.xml"/>
		</Relationships>
</file>

<file path=ppt/notesSlides/_rels/notesSlide6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2.xml"/>
		</Relationships>
</file>

<file path=ppt/notesSlides/_rels/notesSlide6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6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6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6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6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6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6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7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7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2.xml"/>
		</Relationships>
</file>

<file path=ppt/notesSlides/_rels/notesSlide7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3.xml"/>
		</Relationships>
</file>

<file path=ppt/notesSlides/_rels/notesSlide7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4.xml"/>
		</Relationships>
</file>

<file path=ppt/notesSlides/_rels/notesSlide7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5.xml"/>
		</Relationships>
</file>

<file path=ppt/notesSlides/_rels/notesSlide7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6.xml"/>
		</Relationships>
</file>

<file path=ppt/notesSlides/_rels/notesSlide7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7.xml"/>
		</Relationships>
</file>

<file path=ppt/notesSlides/_rels/notesSlide7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8.xml"/>
		</Relationships>
</file>

<file path=ppt/notesSlides/_rels/notesSlide7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9.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0.xml"/>
		</Relationships>
</file>

<file path=ppt/notesSlides/_rels/notesSlide8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1.xml"/>
		</Relationships>
</file>

<file path=ppt/notesSlides/_rels/notesSlide8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2.xml"/>
		</Relationships>
</file>

<file path=ppt/notesSlides/_rels/notesSlide8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3.xml"/>
		</Relationships>
</file>

<file path=ppt/notesSlides/_rels/notesSlide8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4.xml"/>
		</Relationships>
</file>

<file path=ppt/notesSlides/_rels/notesSlide8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5.xml"/>
		</Relationships>
</file>

<file path=ppt/notesSlides/_rels/notesSlide8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6.xml"/>
		</Relationships>
</file>

<file path=ppt/notesSlides/_rels/notesSlide8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7.xml"/>
		</Relationships>
</file>

<file path=ppt/notesSlides/_rels/notesSlide8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8.xml"/>
		</Relationships>
</file>

<file path=ppt/notesSlides/_rels/notesSlide8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9.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9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0.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slideLayout" Target="../slideLayouts/slideLayout1.xml"/><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png"/><Relationship Id="rId3" Type="http://schemas.openxmlformats.org/officeDocument/2006/relationships/image" Target="../media/image-26-3.png"/><Relationship Id="rId4" Type="http://schemas.openxmlformats.org/officeDocument/2006/relationships/slideLayout" Target="../slideLayouts/slideLayout1.xml"/><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slideLayout" Target="../slideLayouts/slideLayout1.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9-1.png"/><Relationship Id="rId2" Type="http://schemas.openxmlformats.org/officeDocument/2006/relationships/slideLayout" Target="../slideLayouts/slideLayout1.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30-1.png"/><Relationship Id="rId2" Type="http://schemas.openxmlformats.org/officeDocument/2006/relationships/slideLayout" Target="../slideLayouts/slideLayout1.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32-1.png"/><Relationship Id="rId2" Type="http://schemas.openxmlformats.org/officeDocument/2006/relationships/slideLayout" Target="../slideLayouts/slideLayout1.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image-33-1.png"/><Relationship Id="rId2" Type="http://schemas.openxmlformats.org/officeDocument/2006/relationships/image" Target="../media/image-33-2.png"/><Relationship Id="rId3" Type="http://schemas.openxmlformats.org/officeDocument/2006/relationships/image" Target="../media/image-33-3.png"/><Relationship Id="rId4" Type="http://schemas.openxmlformats.org/officeDocument/2006/relationships/slideLayout" Target="../slideLayouts/slideLayout1.xml"/><Relationship Id="rId5"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image" Target="../media/image-35-2.png"/><Relationship Id="rId3" Type="http://schemas.openxmlformats.org/officeDocument/2006/relationships/image" Target="../media/image-35-3.png"/><Relationship Id="rId4" Type="http://schemas.openxmlformats.org/officeDocument/2006/relationships/slideLayout" Target="../slideLayouts/slideLayout1.xml"/><Relationship Id="rId5"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image" Target="../media/image-37-1.png"/><Relationship Id="rId2" Type="http://schemas.openxmlformats.org/officeDocument/2006/relationships/slideLayout" Target="../slideLayouts/slideLayout1.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image-38-1.png"/><Relationship Id="rId2" Type="http://schemas.openxmlformats.org/officeDocument/2006/relationships/slideLayout" Target="../slideLayouts/slideLayout1.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image" Target="../media/image-39-1.png"/><Relationship Id="rId2" Type="http://schemas.openxmlformats.org/officeDocument/2006/relationships/image" Target="../media/image-39-2.png"/><Relationship Id="rId3" Type="http://schemas.openxmlformats.org/officeDocument/2006/relationships/image" Target="../media/image-39-3.png"/><Relationship Id="rId4" Type="http://schemas.openxmlformats.org/officeDocument/2006/relationships/slideLayout" Target="../slideLayouts/slideLayout1.xml"/><Relationship Id="rId5"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image" Target="../media/image-42-1.png"/><Relationship Id="rId2" Type="http://schemas.openxmlformats.org/officeDocument/2006/relationships/image" Target="../media/image-42-1.png"/><Relationship Id="rId3" Type="http://schemas.openxmlformats.org/officeDocument/2006/relationships/image" Target="../media/image-42-3.png"/><Relationship Id="rId4" Type="http://schemas.openxmlformats.org/officeDocument/2006/relationships/slideLayout" Target="../slideLayouts/slideLayout1.xml"/><Relationship Id="rId5"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image" Target="../media/image-44-1.png"/><Relationship Id="rId2" Type="http://schemas.openxmlformats.org/officeDocument/2006/relationships/image" Target="../media/image-44-2.png"/><Relationship Id="rId3" Type="http://schemas.openxmlformats.org/officeDocument/2006/relationships/image" Target="../media/image-44-3.png"/><Relationship Id="rId4" Type="http://schemas.openxmlformats.org/officeDocument/2006/relationships/image" Target="../media/image-44-4.png"/><Relationship Id="rId5" Type="http://schemas.openxmlformats.org/officeDocument/2006/relationships/image" Target="../media/image-44-5.png"/><Relationship Id="rId6" Type="http://schemas.openxmlformats.org/officeDocument/2006/relationships/slideLayout" Target="../slideLayouts/slideLayout1.xml"/><Relationship Id="rId7"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image" Target="../media/image-45-1.png"/><Relationship Id="rId2" Type="http://schemas.openxmlformats.org/officeDocument/2006/relationships/image" Target="../media/image-45-2.png"/><Relationship Id="rId3" Type="http://schemas.openxmlformats.org/officeDocument/2006/relationships/image" Target="../media/image-45-3.png"/><Relationship Id="rId4" Type="http://schemas.openxmlformats.org/officeDocument/2006/relationships/image" Target="../media/image-45-4.png"/><Relationship Id="rId5" Type="http://schemas.openxmlformats.org/officeDocument/2006/relationships/image" Target="../media/image-45-5.png"/><Relationship Id="rId6" Type="http://schemas.openxmlformats.org/officeDocument/2006/relationships/image" Target="../media/image-45-6.png"/><Relationship Id="rId7" Type="http://schemas.openxmlformats.org/officeDocument/2006/relationships/slideLayout" Target="../slideLayouts/slideLayout1.xml"/><Relationship Id="rId8"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image" Target="../media/image-46-1.png"/><Relationship Id="rId2" Type="http://schemas.openxmlformats.org/officeDocument/2006/relationships/image" Target="../media/image-46-2.png"/><Relationship Id="rId3" Type="http://schemas.openxmlformats.org/officeDocument/2006/relationships/image" Target="../media/image-46-3.png"/><Relationship Id="rId4" Type="http://schemas.openxmlformats.org/officeDocument/2006/relationships/image" Target="../media/image-46-4.png"/><Relationship Id="rId5" Type="http://schemas.openxmlformats.org/officeDocument/2006/relationships/image" Target="../media/image-46-5.png"/><Relationship Id="rId6" Type="http://schemas.openxmlformats.org/officeDocument/2006/relationships/slideLayout" Target="../slideLayouts/slideLayout1.xml"/><Relationship Id="rId7"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image" Target="../media/image-47-1.png"/><Relationship Id="rId2" Type="http://schemas.openxmlformats.org/officeDocument/2006/relationships/slideLayout" Target="../slideLayouts/slideLayout1.xml"/><Relationship Id="rId3"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image" Target="../media/image-48-1.png"/><Relationship Id="rId2" Type="http://schemas.openxmlformats.org/officeDocument/2006/relationships/image" Target="../media/image-48-2.png"/><Relationship Id="rId3" Type="http://schemas.openxmlformats.org/officeDocument/2006/relationships/image" Target="../media/image-48-3.png"/><Relationship Id="rId4" Type="http://schemas.openxmlformats.org/officeDocument/2006/relationships/slideLayout" Target="../slideLayouts/slideLayout1.xml"/><Relationship Id="rId5"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image" Target="../media/image-51-1.png"/><Relationship Id="rId2" Type="http://schemas.openxmlformats.org/officeDocument/2006/relationships/slideLayout" Target="../slideLayouts/slideLayout1.xml"/><Relationship Id="rId3"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image" Target="../media/image-52-1.png"/><Relationship Id="rId2" Type="http://schemas.openxmlformats.org/officeDocument/2006/relationships/image" Target="../media/image-52-2.png"/><Relationship Id="rId3" Type="http://schemas.openxmlformats.org/officeDocument/2006/relationships/image" Target="../media/image-52-3.png"/><Relationship Id="rId4" Type="http://schemas.openxmlformats.org/officeDocument/2006/relationships/image" Target="../media/image-52-4.png"/><Relationship Id="rId5" Type="http://schemas.openxmlformats.org/officeDocument/2006/relationships/slideLayout" Target="../slideLayouts/slideLayout1.xml"/><Relationship Id="rId6"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image" Target="../media/image-55-1.png"/><Relationship Id="rId2" Type="http://schemas.openxmlformats.org/officeDocument/2006/relationships/slideLayout" Target="../slideLayouts/slideLayout1.xml"/><Relationship Id="rId3"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image" Target="../media/image-56-1.png"/><Relationship Id="rId2" Type="http://schemas.openxmlformats.org/officeDocument/2006/relationships/image" Target="../media/image-56-2.png"/><Relationship Id="rId3" Type="http://schemas.openxmlformats.org/officeDocument/2006/relationships/image" Target="../media/image-56-3.png"/><Relationship Id="rId4" Type="http://schemas.openxmlformats.org/officeDocument/2006/relationships/slideLayout" Target="../slideLayouts/slideLayout1.xml"/><Relationship Id="rId5"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image" Target="../media/image-59-1.png"/><Relationship Id="rId2" Type="http://schemas.openxmlformats.org/officeDocument/2006/relationships/slideLayout" Target="../slideLayouts/slideLayout1.xml"/><Relationship Id="rId3"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image" Target="../media/image-60-1.png"/><Relationship Id="rId2" Type="http://schemas.openxmlformats.org/officeDocument/2006/relationships/image" Target="../media/image-60-2.png"/><Relationship Id="rId3" Type="http://schemas.openxmlformats.org/officeDocument/2006/relationships/image" Target="../media/image-60-3.png"/><Relationship Id="rId4" Type="http://schemas.openxmlformats.org/officeDocument/2006/relationships/slideLayout" Target="../slideLayouts/slideLayout1.xml"/><Relationship Id="rId5"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image" Target="../media/image-61-1.png"/><Relationship Id="rId2" Type="http://schemas.openxmlformats.org/officeDocument/2006/relationships/slideLayout" Target="../slideLayouts/slideLayout1.xml"/><Relationship Id="rId3"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image" Target="../media/image-63-1.png"/><Relationship Id="rId2" Type="http://schemas.openxmlformats.org/officeDocument/2006/relationships/slideLayout" Target="../slideLayouts/slideLayout1.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image" Target="../media/image-64-1.png"/><Relationship Id="rId2" Type="http://schemas.openxmlformats.org/officeDocument/2006/relationships/image" Target="../media/image-64-2.png"/><Relationship Id="rId3" Type="http://schemas.openxmlformats.org/officeDocument/2006/relationships/image" Target="../media/image-64-3.png"/><Relationship Id="rId4" Type="http://schemas.openxmlformats.org/officeDocument/2006/relationships/slideLayout" Target="../slideLayouts/slideLayout1.xml"/><Relationship Id="rId5"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image" Target="../media/image-66-1.png"/><Relationship Id="rId2" Type="http://schemas.openxmlformats.org/officeDocument/2006/relationships/image" Target="../media/image-66-2.png"/><Relationship Id="rId3" Type="http://schemas.openxmlformats.org/officeDocument/2006/relationships/image" Target="../media/image-66-3.png"/><Relationship Id="rId4" Type="http://schemas.openxmlformats.org/officeDocument/2006/relationships/image" Target="../media/image-66-4.png"/><Relationship Id="rId5" Type="http://schemas.openxmlformats.org/officeDocument/2006/relationships/image" Target="../media/image-66-5.png"/><Relationship Id="rId6" Type="http://schemas.openxmlformats.org/officeDocument/2006/relationships/image" Target="../media/image-66-6.png"/><Relationship Id="rId7" Type="http://schemas.openxmlformats.org/officeDocument/2006/relationships/image" Target="../media/image-66-7.png"/><Relationship Id="rId8" Type="http://schemas.openxmlformats.org/officeDocument/2006/relationships/slideLayout" Target="../slideLayouts/slideLayout1.xml"/><Relationship Id="rId9"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image" Target="../media/image-68-1.png"/><Relationship Id="rId2" Type="http://schemas.openxmlformats.org/officeDocument/2006/relationships/image" Target="../media/image-68-2.png"/><Relationship Id="rId3" Type="http://schemas.openxmlformats.org/officeDocument/2006/relationships/image" Target="../media/image-68-3.png"/><Relationship Id="rId4" Type="http://schemas.openxmlformats.org/officeDocument/2006/relationships/image" Target="../media/image-68-4.png"/><Relationship Id="rId5" Type="http://schemas.openxmlformats.org/officeDocument/2006/relationships/image" Target="../media/image-68-5.png"/><Relationship Id="rId6" Type="http://schemas.openxmlformats.org/officeDocument/2006/relationships/slideLayout" Target="../slideLayouts/slideLayout1.xml"/><Relationship Id="rId7"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image" Target="../media/image-69-1.png"/><Relationship Id="rId2" Type="http://schemas.openxmlformats.org/officeDocument/2006/relationships/slideLayout" Target="../slideLayouts/slideLayout1.xml"/><Relationship Id="rId3"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image" Target="../media/image-70-1.png"/><Relationship Id="rId2" Type="http://schemas.openxmlformats.org/officeDocument/2006/relationships/slideLayout" Target="../slideLayouts/slideLayout1.xml"/><Relationship Id="rId3"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image" Target="../media/image-71-1.png"/><Relationship Id="rId2" Type="http://schemas.openxmlformats.org/officeDocument/2006/relationships/image" Target="../media/image-71-2.png"/><Relationship Id="rId3" Type="http://schemas.openxmlformats.org/officeDocument/2006/relationships/slideLayout" Target="../slideLayouts/slideLayout1.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image" Target="../media/image-73-1.png"/><Relationship Id="rId2" Type="http://schemas.openxmlformats.org/officeDocument/2006/relationships/image" Target="../media/image-73-2.png"/><Relationship Id="rId3" Type="http://schemas.openxmlformats.org/officeDocument/2006/relationships/image" Target="../media/image-73-3.png"/><Relationship Id="rId4" Type="http://schemas.openxmlformats.org/officeDocument/2006/relationships/image" Target="../media/image-73-4.png"/><Relationship Id="rId5" Type="http://schemas.openxmlformats.org/officeDocument/2006/relationships/slideLayout" Target="../slideLayouts/slideLayout1.xml"/><Relationship Id="rId6"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image" Target="../media/image-74-1.png"/><Relationship Id="rId2" Type="http://schemas.openxmlformats.org/officeDocument/2006/relationships/slideLayout" Target="../slideLayouts/slideLayout1.xml"/><Relationship Id="rId3"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image" Target="../media/image-75-1.png"/><Relationship Id="rId2" Type="http://schemas.openxmlformats.org/officeDocument/2006/relationships/slideLayout" Target="../slideLayouts/slideLayout1.xml"/><Relationship Id="rId3"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image" Target="../media/image-77-1.png"/><Relationship Id="rId2" Type="http://schemas.openxmlformats.org/officeDocument/2006/relationships/slideLayout" Target="../slideLayouts/slideLayout1.xml"/><Relationship Id="rId3"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image" Target="../media/image-81-1.png"/><Relationship Id="rId2" Type="http://schemas.openxmlformats.org/officeDocument/2006/relationships/image" Target="../media/image-81-2.png"/><Relationship Id="rId3" Type="http://schemas.openxmlformats.org/officeDocument/2006/relationships/image" Target="../media/image-81-3.png"/><Relationship Id="rId4" Type="http://schemas.openxmlformats.org/officeDocument/2006/relationships/slideLayout" Target="../slideLayouts/slideLayout1.xml"/><Relationship Id="rId5"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image" Target="../media/image-82-1.png"/><Relationship Id="rId2" Type="http://schemas.openxmlformats.org/officeDocument/2006/relationships/slideLayout" Target="../slideLayouts/slideLayout1.xml"/><Relationship Id="rId3"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image" Target="../media/image-86-1.png"/><Relationship Id="rId2" Type="http://schemas.openxmlformats.org/officeDocument/2006/relationships/image" Target="../media/image-86-1.png"/><Relationship Id="rId3" Type="http://schemas.openxmlformats.org/officeDocument/2006/relationships/image" Target="../media/image-86-1.png"/><Relationship Id="rId4" Type="http://schemas.openxmlformats.org/officeDocument/2006/relationships/image" Target="../media/image-86-1.png"/><Relationship Id="rId5" Type="http://schemas.openxmlformats.org/officeDocument/2006/relationships/image" Target="../media/image-86-1.png"/><Relationship Id="rId6" Type="http://schemas.openxmlformats.org/officeDocument/2006/relationships/image" Target="../media/image-86-1.png"/><Relationship Id="rId7" Type="http://schemas.openxmlformats.org/officeDocument/2006/relationships/image" Target="../media/image-86-1.png"/><Relationship Id="rId8" Type="http://schemas.openxmlformats.org/officeDocument/2006/relationships/image" Target="../media/image-86-1.png"/><Relationship Id="rId9" Type="http://schemas.openxmlformats.org/officeDocument/2006/relationships/slideLayout" Target="../slideLayouts/slideLayout1.xml"/><Relationship Id="rId10"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image" Target="../media/image-87-1.png"/><Relationship Id="rId2" Type="http://schemas.openxmlformats.org/officeDocument/2006/relationships/image" Target="../media/image-87-1.png"/><Relationship Id="rId3" Type="http://schemas.openxmlformats.org/officeDocument/2006/relationships/image" Target="../media/image-87-1.png"/><Relationship Id="rId4" Type="http://schemas.openxmlformats.org/officeDocument/2006/relationships/image" Target="../media/image-87-1.png"/><Relationship Id="rId5" Type="http://schemas.openxmlformats.org/officeDocument/2006/relationships/image" Target="../media/image-87-1.png"/><Relationship Id="rId6" Type="http://schemas.openxmlformats.org/officeDocument/2006/relationships/image" Target="../media/image-87-1.png"/><Relationship Id="rId7" Type="http://schemas.openxmlformats.org/officeDocument/2006/relationships/image" Target="../media/image-87-1.png"/><Relationship Id="rId8" Type="http://schemas.openxmlformats.org/officeDocument/2006/relationships/slideLayout" Target="../slideLayouts/slideLayout1.xml"/><Relationship Id="rId9"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image" Target="../media/image-88-1.png"/><Relationship Id="rId2" Type="http://schemas.openxmlformats.org/officeDocument/2006/relationships/image" Target="../media/image-88-2.png"/><Relationship Id="rId3" Type="http://schemas.openxmlformats.org/officeDocument/2006/relationships/image" Target="../media/image-88-3.png"/><Relationship Id="rId4" Type="http://schemas.openxmlformats.org/officeDocument/2006/relationships/image" Target="../media/image-88-4.png"/><Relationship Id="rId5" Type="http://schemas.openxmlformats.org/officeDocument/2006/relationships/image" Target="../media/image-88-5.png"/><Relationship Id="rId6" Type="http://schemas.openxmlformats.org/officeDocument/2006/relationships/slideLayout" Target="../slideLayouts/slideLayout1.xml"/><Relationship Id="rId7"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image" Target="../media/image-89-1.png"/><Relationship Id="rId2" Type="http://schemas.openxmlformats.org/officeDocument/2006/relationships/image" Target="../media/image-89-2.png"/><Relationship Id="rId3" Type="http://schemas.openxmlformats.org/officeDocument/2006/relationships/image" Target="../media/image-89-3.png"/><Relationship Id="rId4" Type="http://schemas.openxmlformats.org/officeDocument/2006/relationships/slideLayout" Target="../slideLayouts/slideLayout1.xml"/><Relationship Id="rId5"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1.png"/><Relationship Id="rId3" Type="http://schemas.openxmlformats.org/officeDocument/2006/relationships/image" Target="../media/image-9-1.png"/><Relationship Id="rId4" Type="http://schemas.openxmlformats.org/officeDocument/2006/relationships/image" Target="../media/image-9-1.png"/><Relationship Id="rId5" Type="http://schemas.openxmlformats.org/officeDocument/2006/relationships/image" Target="../media/image-9-1.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image" Target="../media/image-90-1.png"/><Relationship Id="rId2" Type="http://schemas.openxmlformats.org/officeDocument/2006/relationships/slideLayout" Target="../slideLayouts/slideLayout1.xml"/><Relationship Id="rId3"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0" y="0"/>
            <a:ext cx="12191695" cy="146304"/>
          </a:xfrm>
          <a:prstGeom prst="rect">
            <a:avLst/>
          </a:prstGeom>
          <a:solidFill>
            <a:srgbClr val="2E8B2E"/>
          </a:solidFill>
          <a:ln/>
        </p:spPr>
      </p:sp>
      <p:sp>
        <p:nvSpPr>
          <p:cNvPr id="3" name="Shape 1"/>
          <p:cNvSpPr/>
          <p:nvPr/>
        </p:nvSpPr>
        <p:spPr>
          <a:xfrm>
            <a:off x="0" y="6711696"/>
            <a:ext cx="12191695" cy="146304"/>
          </a:xfrm>
          <a:prstGeom prst="rect">
            <a:avLst/>
          </a:prstGeom>
          <a:solidFill>
            <a:srgbClr val="C8102E"/>
          </a:solidFill>
          <a:ln/>
        </p:spPr>
      </p:sp>
      <p:sp>
        <p:nvSpPr>
          <p:cNvPr id="4" name="Shape 2"/>
          <p:cNvSpPr/>
          <p:nvPr/>
        </p:nvSpPr>
        <p:spPr>
          <a:xfrm>
            <a:off x="8641080" y="502920"/>
            <a:ext cx="3017520" cy="1828800"/>
          </a:xfrm>
          <a:prstGeom prst="roundRect">
            <a:avLst>
              <a:gd name="adj" fmla="val 5000"/>
            </a:avLst>
          </a:prstGeom>
          <a:solidFill>
            <a:srgbClr val="FFFFFF"/>
          </a:solidFill>
          <a:ln/>
          <a:effectLst>
            <a:outerShdw sx="100000" sy="100000" kx="0" ky="0" algn="bl" rotWithShape="0" blurRad="88900" dist="25400" dir="5400000">
              <a:srgbClr val="16284F">
                <a:alpha val="10000"/>
              </a:srgbClr>
            </a:outerShdw>
          </a:effectLst>
        </p:spPr>
      </p:sp>
      <p:pic>
        <p:nvPicPr>
          <p:cNvPr id="5" name="Image 0" descr="logo_clean.jpg">    </p:cNvPr>
          <p:cNvPicPr>
            <a:picLocks noChangeAspect="1"/>
          </p:cNvPicPr>
          <p:nvPr/>
        </p:nvPicPr>
        <p:blipFill>
          <a:blip r:embed="rId1"/>
          <a:stretch>
            <a:fillRect/>
          </a:stretch>
        </p:blipFill>
        <p:spPr>
          <a:xfrm>
            <a:off x="8796528" y="658368"/>
            <a:ext cx="2706624" cy="1517904"/>
          </a:xfrm>
          <a:prstGeom prst="rect">
            <a:avLst/>
          </a:prstGeom>
        </p:spPr>
      </p:pic>
      <p:sp>
        <p:nvSpPr>
          <p:cNvPr id="6" name="Text 3"/>
          <p:cNvSpPr/>
          <p:nvPr/>
        </p:nvSpPr>
        <p:spPr>
          <a:xfrm>
            <a:off x="640080" y="685800"/>
            <a:ext cx="7680960" cy="274320"/>
          </a:xfrm>
          <a:prstGeom prst="rect">
            <a:avLst/>
          </a:prstGeom>
          <a:noFill/>
          <a:ln/>
        </p:spPr>
        <p:txBody>
          <a:bodyPr wrap="square" lIns="0" tIns="0" rIns="0" bIns="0" rtlCol="0" anchor="ctr"/>
          <a:lstStyle/>
          <a:p>
            <a:pPr indent="0" marL="0">
              <a:buNone/>
            </a:pPr>
            <a:r>
              <a:rPr lang="en-US" sz="1100" b="1" spc="100" kern="0" dirty="0">
                <a:solidFill>
                  <a:srgbClr val="C9A24B"/>
                </a:solidFill>
                <a:latin typeface="Calibri" pitchFamily="34" charset="0"/>
                <a:ea typeface="Calibri" pitchFamily="34" charset="-122"/>
                <a:cs typeface="Calibri" pitchFamily="34" charset="-120"/>
              </a:rPr>
              <a:t>RÉPUBLIQUE ALGÉRIENNE DÉMOCRATIQUE ET POPULAIRE</a:t>
            </a:r>
            <a:endParaRPr lang="en-US" sz="1100" dirty="0"/>
          </a:p>
        </p:txBody>
      </p:sp>
      <p:sp>
        <p:nvSpPr>
          <p:cNvPr id="7" name="Text 4"/>
          <p:cNvSpPr/>
          <p:nvPr/>
        </p:nvSpPr>
        <p:spPr>
          <a:xfrm>
            <a:off x="640080" y="987552"/>
            <a:ext cx="7680960" cy="274320"/>
          </a:xfrm>
          <a:prstGeom prst="rect">
            <a:avLst/>
          </a:prstGeom>
          <a:noFill/>
          <a:ln/>
        </p:spPr>
        <p:txBody>
          <a:bodyPr wrap="square" lIns="0" tIns="0" rIns="0" bIns="0" rtlCol="0" anchor="ctr"/>
          <a:lstStyle/>
          <a:p>
            <a:pPr indent="0" marL="0">
              <a:buNone/>
            </a:pPr>
            <a:r>
              <a:rPr lang="en-US" sz="1100" i="1" dirty="0">
                <a:solidFill>
                  <a:srgbClr val="AEBED6"/>
                </a:solidFill>
                <a:latin typeface="Calibri" pitchFamily="34" charset="0"/>
                <a:ea typeface="Calibri" pitchFamily="34" charset="-122"/>
                <a:cs typeface="Calibri" pitchFamily="34" charset="-120"/>
              </a:rPr>
              <a:t>Profession de Commissaire aux Comptes — Programme de formation continue (42 heures)</a:t>
            </a:r>
            <a:endParaRPr lang="en-US" sz="1100" dirty="0"/>
          </a:p>
        </p:txBody>
      </p:sp>
      <p:sp>
        <p:nvSpPr>
          <p:cNvPr id="8" name="Shape 5"/>
          <p:cNvSpPr/>
          <p:nvPr/>
        </p:nvSpPr>
        <p:spPr>
          <a:xfrm>
            <a:off x="658368" y="2286000"/>
            <a:ext cx="548640" cy="91440"/>
          </a:xfrm>
          <a:prstGeom prst="rect">
            <a:avLst/>
          </a:prstGeom>
          <a:solidFill>
            <a:srgbClr val="2E8B2E"/>
          </a:solidFill>
          <a:ln/>
        </p:spPr>
      </p:sp>
      <p:sp>
        <p:nvSpPr>
          <p:cNvPr id="9" name="Text 6"/>
          <p:cNvSpPr/>
          <p:nvPr/>
        </p:nvSpPr>
        <p:spPr>
          <a:xfrm>
            <a:off x="640080" y="2432304"/>
            <a:ext cx="7315200" cy="502920"/>
          </a:xfrm>
          <a:prstGeom prst="rect">
            <a:avLst/>
          </a:prstGeom>
          <a:noFill/>
          <a:ln/>
        </p:spPr>
        <p:txBody>
          <a:bodyPr wrap="square" lIns="0" tIns="0" rIns="0" bIns="0" rtlCol="0" anchor="ctr"/>
          <a:lstStyle/>
          <a:p>
            <a:pPr indent="0" marL="0">
              <a:buNone/>
            </a:pPr>
            <a:r>
              <a:rPr lang="en-US" sz="2200" b="1" spc="400" kern="0" dirty="0">
                <a:solidFill>
                  <a:srgbClr val="FFFFFF"/>
                </a:solidFill>
                <a:latin typeface="Calibri" pitchFamily="34" charset="0"/>
                <a:ea typeface="Calibri" pitchFamily="34" charset="-122"/>
                <a:cs typeface="Calibri" pitchFamily="34" charset="-120"/>
              </a:rPr>
              <a:t>JOUR 5</a:t>
            </a:r>
            <a:endParaRPr lang="en-US" sz="2200" dirty="0"/>
          </a:p>
        </p:txBody>
      </p:sp>
      <p:sp>
        <p:nvSpPr>
          <p:cNvPr id="10" name="Text 7"/>
          <p:cNvSpPr/>
          <p:nvPr/>
        </p:nvSpPr>
        <p:spPr>
          <a:xfrm>
            <a:off x="603504" y="2926080"/>
            <a:ext cx="7955280" cy="1371600"/>
          </a:xfrm>
          <a:prstGeom prst="rect">
            <a:avLst/>
          </a:prstGeom>
          <a:noFill/>
          <a:ln/>
        </p:spPr>
        <p:txBody>
          <a:bodyPr wrap="square" lIns="0" tIns="0" rIns="0" bIns="0" rtlCol="0" anchor="t"/>
          <a:lstStyle/>
          <a:p>
            <a:pPr indent="0" marL="0">
              <a:lnSpc>
                <a:spcPct val="98000"/>
              </a:lnSpc>
              <a:buNone/>
            </a:pPr>
            <a:r>
              <a:rPr lang="en-US" sz="4000" b="1" dirty="0">
                <a:solidFill>
                  <a:srgbClr val="FFFFFF"/>
                </a:solidFill>
                <a:latin typeface="Georgia" pitchFamily="34" charset="0"/>
                <a:ea typeface="Georgia" pitchFamily="34" charset="-122"/>
                <a:cs typeface="Georgia" pitchFamily="34" charset="-120"/>
              </a:rPr>
              <a:t>Audit des comptes d'actif selon le SCF</a:t>
            </a:r>
            <a:endParaRPr lang="en-US" sz="4000" dirty="0"/>
          </a:p>
        </p:txBody>
      </p:sp>
      <p:sp>
        <p:nvSpPr>
          <p:cNvPr id="11" name="Text 8"/>
          <p:cNvSpPr/>
          <p:nvPr/>
        </p:nvSpPr>
        <p:spPr>
          <a:xfrm>
            <a:off x="640080" y="4434840"/>
            <a:ext cx="7589520" cy="731520"/>
          </a:xfrm>
          <a:prstGeom prst="rect">
            <a:avLst/>
          </a:prstGeom>
          <a:noFill/>
          <a:ln/>
        </p:spPr>
        <p:txBody>
          <a:bodyPr wrap="square" lIns="0" tIns="0" rIns="0" bIns="0" rtlCol="0" anchor="t"/>
          <a:lstStyle/>
          <a:p>
            <a:pPr indent="0" marL="0">
              <a:lnSpc>
                <a:spcPct val="105000"/>
              </a:lnSpc>
              <a:buNone/>
            </a:pPr>
            <a:r>
              <a:rPr lang="en-US" sz="1450" i="1" dirty="0">
                <a:solidFill>
                  <a:srgbClr val="C8D4E8"/>
                </a:solidFill>
                <a:latin typeface="Calibri" pitchFamily="34" charset="0"/>
                <a:ea typeface="Calibri" pitchFamily="34" charset="-122"/>
                <a:cs typeface="Calibri" pitchFamily="34" charset="-120"/>
              </a:rPr>
              <a:t>« Immobilisations, stocks, créances, trésorerie : maîtriser les démarches par cycle dans le cadre du SCF »</a:t>
            </a:r>
            <a:endParaRPr lang="en-US" sz="1450" dirty="0"/>
          </a:p>
        </p:txBody>
      </p:sp>
      <p:sp>
        <p:nvSpPr>
          <p:cNvPr id="12" name="Shape 9"/>
          <p:cNvSpPr/>
          <p:nvPr/>
        </p:nvSpPr>
        <p:spPr>
          <a:xfrm>
            <a:off x="640080" y="5440680"/>
            <a:ext cx="3383280" cy="777240"/>
          </a:xfrm>
          <a:prstGeom prst="roundRect">
            <a:avLst>
              <a:gd name="adj" fmla="val 7059"/>
            </a:avLst>
          </a:prstGeom>
          <a:solidFill>
            <a:srgbClr val="1E3A6E"/>
          </a:solidFill>
          <a:ln w="12700">
            <a:solidFill>
              <a:srgbClr val="2C4980"/>
            </a:solidFill>
            <a:prstDash val="solid"/>
          </a:ln>
        </p:spPr>
      </p:sp>
      <p:sp>
        <p:nvSpPr>
          <p:cNvPr id="13" name="Text 10"/>
          <p:cNvSpPr/>
          <p:nvPr/>
        </p:nvSpPr>
        <p:spPr>
          <a:xfrm>
            <a:off x="868680" y="5559552"/>
            <a:ext cx="2926080" cy="228600"/>
          </a:xfrm>
          <a:prstGeom prst="rect">
            <a:avLst/>
          </a:prstGeom>
          <a:noFill/>
          <a:ln/>
        </p:spPr>
        <p:txBody>
          <a:bodyPr wrap="square" lIns="0" tIns="0" rIns="0" bIns="0" rtlCol="0" anchor="ctr"/>
          <a:lstStyle/>
          <a:p>
            <a:pPr indent="0" marL="0">
              <a:buNone/>
            </a:pPr>
            <a:r>
              <a:rPr lang="en-US" sz="900" b="1" spc="100" kern="0" dirty="0">
                <a:solidFill>
                  <a:srgbClr val="C9A24B"/>
                </a:solidFill>
                <a:latin typeface="Calibri" pitchFamily="34" charset="0"/>
                <a:ea typeface="Calibri" pitchFamily="34" charset="-122"/>
                <a:cs typeface="Calibri" pitchFamily="34" charset="-120"/>
              </a:rPr>
              <a:t>DURÉE</a:t>
            </a:r>
            <a:endParaRPr lang="en-US" sz="900" dirty="0"/>
          </a:p>
        </p:txBody>
      </p:sp>
      <p:sp>
        <p:nvSpPr>
          <p:cNvPr id="14" name="Text 11"/>
          <p:cNvSpPr/>
          <p:nvPr/>
        </p:nvSpPr>
        <p:spPr>
          <a:xfrm>
            <a:off x="868680" y="5788152"/>
            <a:ext cx="3017520" cy="365760"/>
          </a:xfrm>
          <a:prstGeom prst="rect">
            <a:avLst/>
          </a:prstGeom>
          <a:noFill/>
          <a:ln/>
        </p:spPr>
        <p:txBody>
          <a:bodyPr wrap="square" lIns="0" tIns="0" rIns="0" bIns="0" rtlCol="0" anchor="ctr"/>
          <a:lstStyle/>
          <a:p>
            <a:pPr indent="0" marL="0">
              <a:buNone/>
            </a:pPr>
            <a:r>
              <a:rPr lang="en-US" sz="1400" b="1" dirty="0">
                <a:solidFill>
                  <a:srgbClr val="FFFFFF"/>
                </a:solidFill>
                <a:latin typeface="Calibri" pitchFamily="34" charset="0"/>
                <a:ea typeface="Calibri" pitchFamily="34" charset="-122"/>
                <a:cs typeface="Calibri" pitchFamily="34" charset="-120"/>
              </a:rPr>
              <a:t>6 heures effectives</a:t>
            </a:r>
            <a:endParaRPr lang="en-US" sz="1400" dirty="0"/>
          </a:p>
        </p:txBody>
      </p:sp>
      <p:sp>
        <p:nvSpPr>
          <p:cNvPr id="15" name="Shape 12"/>
          <p:cNvSpPr/>
          <p:nvPr/>
        </p:nvSpPr>
        <p:spPr>
          <a:xfrm>
            <a:off x="4297680" y="5440680"/>
            <a:ext cx="3383280" cy="777240"/>
          </a:xfrm>
          <a:prstGeom prst="roundRect">
            <a:avLst>
              <a:gd name="adj" fmla="val 7059"/>
            </a:avLst>
          </a:prstGeom>
          <a:solidFill>
            <a:srgbClr val="1E3A6E"/>
          </a:solidFill>
          <a:ln w="12700">
            <a:solidFill>
              <a:srgbClr val="2C4980"/>
            </a:solidFill>
            <a:prstDash val="solid"/>
          </a:ln>
        </p:spPr>
      </p:sp>
      <p:sp>
        <p:nvSpPr>
          <p:cNvPr id="16" name="Text 13"/>
          <p:cNvSpPr/>
          <p:nvPr/>
        </p:nvSpPr>
        <p:spPr>
          <a:xfrm>
            <a:off x="4526280" y="5559552"/>
            <a:ext cx="2926080" cy="228600"/>
          </a:xfrm>
          <a:prstGeom prst="rect">
            <a:avLst/>
          </a:prstGeom>
          <a:noFill/>
          <a:ln/>
        </p:spPr>
        <p:txBody>
          <a:bodyPr wrap="square" lIns="0" tIns="0" rIns="0" bIns="0" rtlCol="0" anchor="ctr"/>
          <a:lstStyle/>
          <a:p>
            <a:pPr indent="0" marL="0">
              <a:buNone/>
            </a:pPr>
            <a:r>
              <a:rPr lang="en-US" sz="900" b="1" spc="100" kern="0" dirty="0">
                <a:solidFill>
                  <a:srgbClr val="C9A24B"/>
                </a:solidFill>
                <a:latin typeface="Calibri" pitchFamily="34" charset="0"/>
                <a:ea typeface="Calibri" pitchFamily="34" charset="-122"/>
                <a:cs typeface="Calibri" pitchFamily="34" charset="-120"/>
              </a:rPr>
              <a:t>CLASSES SCF</a:t>
            </a:r>
            <a:endParaRPr lang="en-US" sz="900" dirty="0"/>
          </a:p>
        </p:txBody>
      </p:sp>
      <p:sp>
        <p:nvSpPr>
          <p:cNvPr id="17" name="Text 14"/>
          <p:cNvSpPr/>
          <p:nvPr/>
        </p:nvSpPr>
        <p:spPr>
          <a:xfrm>
            <a:off x="4526280" y="5788152"/>
            <a:ext cx="3017520" cy="365760"/>
          </a:xfrm>
          <a:prstGeom prst="rect">
            <a:avLst/>
          </a:prstGeom>
          <a:noFill/>
          <a:ln/>
        </p:spPr>
        <p:txBody>
          <a:bodyPr wrap="square" lIns="0" tIns="0" rIns="0" bIns="0" rtlCol="0" anchor="ctr"/>
          <a:lstStyle/>
          <a:p>
            <a:pPr indent="0" marL="0">
              <a:buNone/>
            </a:pPr>
            <a:r>
              <a:rPr lang="en-US" sz="1400" b="1" dirty="0">
                <a:solidFill>
                  <a:srgbClr val="FFFFFF"/>
                </a:solidFill>
                <a:latin typeface="Calibri" pitchFamily="34" charset="0"/>
                <a:ea typeface="Calibri" pitchFamily="34" charset="-122"/>
                <a:cs typeface="Calibri" pitchFamily="34" charset="-120"/>
              </a:rPr>
              <a:t>2 · 3 · 4 · 5</a:t>
            </a:r>
            <a:endParaRPr lang="en-US" sz="1400" dirty="0"/>
          </a:p>
        </p:txBody>
      </p:sp>
      <p:sp>
        <p:nvSpPr>
          <p:cNvPr id="18" name="Shape 15"/>
          <p:cNvSpPr/>
          <p:nvPr/>
        </p:nvSpPr>
        <p:spPr>
          <a:xfrm>
            <a:off x="7955280" y="5440680"/>
            <a:ext cx="3383280" cy="777240"/>
          </a:xfrm>
          <a:prstGeom prst="roundRect">
            <a:avLst>
              <a:gd name="adj" fmla="val 7059"/>
            </a:avLst>
          </a:prstGeom>
          <a:solidFill>
            <a:srgbClr val="1E3A6E"/>
          </a:solidFill>
          <a:ln w="12700">
            <a:solidFill>
              <a:srgbClr val="2C4980"/>
            </a:solidFill>
            <a:prstDash val="solid"/>
          </a:ln>
        </p:spPr>
      </p:sp>
      <p:sp>
        <p:nvSpPr>
          <p:cNvPr id="19" name="Text 16"/>
          <p:cNvSpPr/>
          <p:nvPr/>
        </p:nvSpPr>
        <p:spPr>
          <a:xfrm>
            <a:off x="8183880" y="5559552"/>
            <a:ext cx="2926080" cy="228600"/>
          </a:xfrm>
          <a:prstGeom prst="rect">
            <a:avLst/>
          </a:prstGeom>
          <a:noFill/>
          <a:ln/>
        </p:spPr>
        <p:txBody>
          <a:bodyPr wrap="square" lIns="0" tIns="0" rIns="0" bIns="0" rtlCol="0" anchor="ctr"/>
          <a:lstStyle/>
          <a:p>
            <a:pPr indent="0" marL="0">
              <a:buNone/>
            </a:pPr>
            <a:r>
              <a:rPr lang="en-US" sz="900" b="1" spc="100" kern="0" dirty="0">
                <a:solidFill>
                  <a:srgbClr val="C9A24B"/>
                </a:solidFill>
                <a:latin typeface="Calibri" pitchFamily="34" charset="0"/>
                <a:ea typeface="Calibri" pitchFamily="34" charset="-122"/>
                <a:cs typeface="Calibri" pitchFamily="34" charset="-120"/>
              </a:rPr>
              <a:t>OUTILS MOBILISÉS</a:t>
            </a:r>
            <a:endParaRPr lang="en-US" sz="900" dirty="0"/>
          </a:p>
        </p:txBody>
      </p:sp>
      <p:sp>
        <p:nvSpPr>
          <p:cNvPr id="20" name="Text 17"/>
          <p:cNvSpPr/>
          <p:nvPr/>
        </p:nvSpPr>
        <p:spPr>
          <a:xfrm>
            <a:off x="8183880" y="5788152"/>
            <a:ext cx="3017520" cy="365760"/>
          </a:xfrm>
          <a:prstGeom prst="rect">
            <a:avLst/>
          </a:prstGeom>
          <a:noFill/>
          <a:ln/>
        </p:spPr>
        <p:txBody>
          <a:bodyPr wrap="square" lIns="0" tIns="0" rIns="0" bIns="0" rtlCol="0" anchor="ctr"/>
          <a:lstStyle/>
          <a:p>
            <a:pPr indent="0" marL="0">
              <a:buNone/>
            </a:pPr>
            <a:r>
              <a:rPr lang="en-US" sz="1400" b="1" dirty="0">
                <a:solidFill>
                  <a:srgbClr val="FFFFFF"/>
                </a:solidFill>
                <a:latin typeface="Calibri" pitchFamily="34" charset="0"/>
                <a:ea typeface="Calibri" pitchFamily="34" charset="-122"/>
                <a:cs typeface="Calibri" pitchFamily="34" charset="-120"/>
              </a:rPr>
              <a:t>36 à 47</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548640" y="457200"/>
            <a:ext cx="566928" cy="566928"/>
          </a:xfrm>
          <a:prstGeom prst="ellipse">
            <a:avLst/>
          </a:prstGeom>
          <a:solidFill>
            <a:srgbClr val="2E8B2E"/>
          </a:solidFill>
          <a:ln/>
        </p:spPr>
      </p:sp>
      <p:pic>
        <p:nvPicPr>
          <p:cNvPr id="3" name="Image 0" descr="icons/arrowright.png">    </p:cNvPr>
          <p:cNvPicPr>
            <a:picLocks noChangeAspect="1"/>
          </p:cNvPicPr>
          <p:nvPr/>
        </p:nvPicPr>
        <p:blipFill>
          <a:blip r:embed="rId1"/>
          <a:stretch>
            <a:fillRect/>
          </a:stretch>
        </p:blipFill>
        <p:spPr>
          <a:xfrm>
            <a:off x="690372" y="598932"/>
            <a:ext cx="283464" cy="283464"/>
          </a:xfrm>
          <a:prstGeom prst="rect">
            <a:avLst/>
          </a:prstGeom>
        </p:spPr>
      </p:pic>
      <p:sp>
        <p:nvSpPr>
          <p:cNvPr id="4" name="Text 1"/>
          <p:cNvSpPr/>
          <p:nvPr/>
        </p:nvSpPr>
        <p:spPr>
          <a:xfrm>
            <a:off x="1280160" y="457200"/>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PONT VERS LE JOUR 5</a:t>
            </a:r>
            <a:endParaRPr lang="en-US" sz="1100" dirty="0"/>
          </a:p>
        </p:txBody>
      </p:sp>
      <p:sp>
        <p:nvSpPr>
          <p:cNvPr id="5" name="Text 2"/>
          <p:cNvSpPr/>
          <p:nvPr/>
        </p:nvSpPr>
        <p:spPr>
          <a:xfrm>
            <a:off x="1280160" y="749808"/>
            <a:ext cx="10332720" cy="731520"/>
          </a:xfrm>
          <a:prstGeom prst="rect">
            <a:avLst/>
          </a:prstGeom>
          <a:noFill/>
          <a:ln/>
        </p:spPr>
        <p:txBody>
          <a:bodyPr wrap="square" lIns="0" tIns="0" rIns="0" bIns="0" rtlCol="0" anchor="ctr"/>
          <a:lstStyle/>
          <a:p>
            <a:pPr indent="0" marL="0">
              <a:buNone/>
            </a:pPr>
            <a:r>
              <a:rPr lang="en-US" sz="2700" b="1" dirty="0">
                <a:solidFill>
                  <a:srgbClr val="FFFFFF"/>
                </a:solidFill>
                <a:latin typeface="Georgia" pitchFamily="34" charset="0"/>
                <a:ea typeface="Georgia" pitchFamily="34" charset="-122"/>
                <a:cs typeface="Georgia" pitchFamily="34" charset="-120"/>
              </a:rPr>
              <a:t>Du « comment auditer » au « quoi auditer »</a:t>
            </a:r>
            <a:endParaRPr lang="en-US" sz="2700" dirty="0"/>
          </a:p>
        </p:txBody>
      </p:sp>
      <p:sp>
        <p:nvSpPr>
          <p:cNvPr id="6" name="Shape 3"/>
          <p:cNvSpPr/>
          <p:nvPr/>
        </p:nvSpPr>
        <p:spPr>
          <a:xfrm>
            <a:off x="548640" y="1828800"/>
            <a:ext cx="11091672" cy="1554480"/>
          </a:xfrm>
          <a:prstGeom prst="roundRect">
            <a:avLst>
              <a:gd name="adj" fmla="val 3529"/>
            </a:avLst>
          </a:prstGeom>
          <a:solidFill>
            <a:srgbClr val="1E3A6E"/>
          </a:solidFill>
          <a:ln w="12700">
            <a:solidFill>
              <a:srgbClr val="2C4980"/>
            </a:solidFill>
            <a:prstDash val="solid"/>
          </a:ln>
        </p:spPr>
      </p:sp>
      <p:sp>
        <p:nvSpPr>
          <p:cNvPr id="7" name="Text 4"/>
          <p:cNvSpPr/>
          <p:nvPr/>
        </p:nvSpPr>
        <p:spPr>
          <a:xfrm>
            <a:off x="868680" y="2011680"/>
            <a:ext cx="10424160" cy="1188720"/>
          </a:xfrm>
          <a:prstGeom prst="rect">
            <a:avLst/>
          </a:prstGeom>
          <a:noFill/>
          <a:ln/>
        </p:spPr>
        <p:txBody>
          <a:bodyPr wrap="square" lIns="0" tIns="0" rIns="0" bIns="0" rtlCol="0" anchor="ctr"/>
          <a:lstStyle/>
          <a:p>
            <a:pPr indent="0" marL="0">
              <a:lnSpc>
                <a:spcPct val="108000"/>
              </a:lnSpc>
              <a:buNone/>
            </a:pPr>
            <a:r>
              <a:rPr lang="en-US" sz="1500" b="1" dirty="0">
                <a:solidFill>
                  <a:srgbClr val="FFFFFF"/>
                </a:solidFill>
              </a:rPr>
              <a:t>Le Jour 4 a installé les techniques d'audit. </a:t>
            </a:r>
            <a:pPr indent="0" marL="0">
              <a:lnSpc>
                <a:spcPct val="108000"/>
              </a:lnSpc>
              <a:buNone/>
            </a:pPr>
            <a:r>
              <a:rPr lang="en-US" sz="1400" dirty="0">
                <a:solidFill>
                  <a:srgbClr val="DCE6F4"/>
                </a:solidFill>
              </a:rPr>
              <a:t>Le Jour 5 les applique cycle par cycle, sur les actifs du bilan (classes 2, 3, 4, 5 du SCF). Chaque cycle mobilise un mix de techniques — circularisation, inventaire, cut-off, data analytics — structuré par le triptyque existence / valorisation / dépréciation.</a:t>
            </a:r>
            <a:endParaRPr lang="en-US" sz="1500" dirty="0"/>
          </a:p>
        </p:txBody>
      </p:sp>
      <p:sp>
        <p:nvSpPr>
          <p:cNvPr id="8" name="Shape 5"/>
          <p:cNvSpPr/>
          <p:nvPr/>
        </p:nvSpPr>
        <p:spPr>
          <a:xfrm>
            <a:off x="548640" y="3703320"/>
            <a:ext cx="2606040" cy="2286000"/>
          </a:xfrm>
          <a:prstGeom prst="roundRect">
            <a:avLst>
              <a:gd name="adj" fmla="val 2800"/>
            </a:avLst>
          </a:prstGeom>
          <a:solidFill>
            <a:srgbClr val="1E3A6E"/>
          </a:solidFill>
          <a:ln w="12700">
            <a:solidFill>
              <a:srgbClr val="2C4980"/>
            </a:solidFill>
            <a:prstDash val="solid"/>
          </a:ln>
        </p:spPr>
      </p:sp>
      <p:sp>
        <p:nvSpPr>
          <p:cNvPr id="9" name="Shape 6"/>
          <p:cNvSpPr/>
          <p:nvPr/>
        </p:nvSpPr>
        <p:spPr>
          <a:xfrm>
            <a:off x="1440180" y="3977640"/>
            <a:ext cx="822960" cy="822960"/>
          </a:xfrm>
          <a:prstGeom prst="ellipse">
            <a:avLst/>
          </a:prstGeom>
          <a:solidFill>
            <a:srgbClr val="2E8B2E"/>
          </a:solidFill>
          <a:ln/>
        </p:spPr>
      </p:sp>
      <p:pic>
        <p:nvPicPr>
          <p:cNvPr id="10" name="Image 1" descr="icons/building.png">    </p:cNvPr>
          <p:cNvPicPr>
            <a:picLocks noChangeAspect="1"/>
          </p:cNvPicPr>
          <p:nvPr/>
        </p:nvPicPr>
        <p:blipFill>
          <a:blip r:embed="rId2"/>
          <a:stretch>
            <a:fillRect/>
          </a:stretch>
        </p:blipFill>
        <p:spPr>
          <a:xfrm>
            <a:off x="1645920" y="4183380"/>
            <a:ext cx="411480" cy="411480"/>
          </a:xfrm>
          <a:prstGeom prst="rect">
            <a:avLst/>
          </a:prstGeom>
        </p:spPr>
      </p:pic>
      <p:sp>
        <p:nvSpPr>
          <p:cNvPr id="11" name="Text 7"/>
          <p:cNvSpPr/>
          <p:nvPr/>
        </p:nvSpPr>
        <p:spPr>
          <a:xfrm>
            <a:off x="548640" y="4937760"/>
            <a:ext cx="2606040" cy="320040"/>
          </a:xfrm>
          <a:prstGeom prst="rect">
            <a:avLst/>
          </a:prstGeom>
          <a:noFill/>
          <a:ln/>
        </p:spPr>
        <p:txBody>
          <a:bodyPr wrap="square" lIns="0" tIns="0" rIns="0" bIns="0" rtlCol="0" anchor="ctr"/>
          <a:lstStyle/>
          <a:p>
            <a:pPr algn="ctr" indent="0" marL="0">
              <a:buNone/>
            </a:pPr>
            <a:r>
              <a:rPr lang="en-US" sz="1200" b="1" dirty="0">
                <a:solidFill>
                  <a:srgbClr val="2E8B2E"/>
                </a:solidFill>
                <a:latin typeface="Calibri" pitchFamily="34" charset="0"/>
                <a:ea typeface="Calibri" pitchFamily="34" charset="-122"/>
                <a:cs typeface="Calibri" pitchFamily="34" charset="-120"/>
              </a:rPr>
              <a:t>Classe 2</a:t>
            </a:r>
            <a:endParaRPr lang="en-US" sz="1200" dirty="0"/>
          </a:p>
        </p:txBody>
      </p:sp>
      <p:sp>
        <p:nvSpPr>
          <p:cNvPr id="12" name="Text 8"/>
          <p:cNvSpPr/>
          <p:nvPr/>
        </p:nvSpPr>
        <p:spPr>
          <a:xfrm>
            <a:off x="548640" y="5285232"/>
            <a:ext cx="260604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Georgia" pitchFamily="34" charset="0"/>
                <a:ea typeface="Georgia" pitchFamily="34" charset="-122"/>
                <a:cs typeface="Georgia" pitchFamily="34" charset="-120"/>
              </a:rPr>
              <a:t>Immobilisations</a:t>
            </a:r>
            <a:endParaRPr lang="en-US" sz="1500" dirty="0"/>
          </a:p>
        </p:txBody>
      </p:sp>
      <p:sp>
        <p:nvSpPr>
          <p:cNvPr id="13" name="Shape 9"/>
          <p:cNvSpPr/>
          <p:nvPr/>
        </p:nvSpPr>
        <p:spPr>
          <a:xfrm>
            <a:off x="3346704" y="3703320"/>
            <a:ext cx="2606040" cy="2286000"/>
          </a:xfrm>
          <a:prstGeom prst="roundRect">
            <a:avLst>
              <a:gd name="adj" fmla="val 2800"/>
            </a:avLst>
          </a:prstGeom>
          <a:solidFill>
            <a:srgbClr val="1E3A6E"/>
          </a:solidFill>
          <a:ln w="12700">
            <a:solidFill>
              <a:srgbClr val="2C4980"/>
            </a:solidFill>
            <a:prstDash val="solid"/>
          </a:ln>
        </p:spPr>
      </p:sp>
      <p:sp>
        <p:nvSpPr>
          <p:cNvPr id="14" name="Shape 10"/>
          <p:cNvSpPr/>
          <p:nvPr/>
        </p:nvSpPr>
        <p:spPr>
          <a:xfrm>
            <a:off x="4238244" y="3977640"/>
            <a:ext cx="822960" cy="822960"/>
          </a:xfrm>
          <a:prstGeom prst="ellipse">
            <a:avLst/>
          </a:prstGeom>
          <a:solidFill>
            <a:srgbClr val="0C7C8C"/>
          </a:solidFill>
          <a:ln/>
        </p:spPr>
      </p:sp>
      <p:pic>
        <p:nvPicPr>
          <p:cNvPr id="15" name="Image 2" descr="icons/boxes.png">    </p:cNvPr>
          <p:cNvPicPr>
            <a:picLocks noChangeAspect="1"/>
          </p:cNvPicPr>
          <p:nvPr/>
        </p:nvPicPr>
        <p:blipFill>
          <a:blip r:embed="rId3"/>
          <a:stretch>
            <a:fillRect/>
          </a:stretch>
        </p:blipFill>
        <p:spPr>
          <a:xfrm>
            <a:off x="4443984" y="4183380"/>
            <a:ext cx="411480" cy="411480"/>
          </a:xfrm>
          <a:prstGeom prst="rect">
            <a:avLst/>
          </a:prstGeom>
        </p:spPr>
      </p:pic>
      <p:sp>
        <p:nvSpPr>
          <p:cNvPr id="16" name="Text 11"/>
          <p:cNvSpPr/>
          <p:nvPr/>
        </p:nvSpPr>
        <p:spPr>
          <a:xfrm>
            <a:off x="3346704" y="4937760"/>
            <a:ext cx="2606040" cy="320040"/>
          </a:xfrm>
          <a:prstGeom prst="rect">
            <a:avLst/>
          </a:prstGeom>
          <a:noFill/>
          <a:ln/>
        </p:spPr>
        <p:txBody>
          <a:bodyPr wrap="square" lIns="0" tIns="0" rIns="0" bIns="0" rtlCol="0" anchor="ctr"/>
          <a:lstStyle/>
          <a:p>
            <a:pPr algn="ctr" indent="0" marL="0">
              <a:buNone/>
            </a:pPr>
            <a:r>
              <a:rPr lang="en-US" sz="1200" b="1" dirty="0">
                <a:solidFill>
                  <a:srgbClr val="0C7C8C"/>
                </a:solidFill>
                <a:latin typeface="Calibri" pitchFamily="34" charset="0"/>
                <a:ea typeface="Calibri" pitchFamily="34" charset="-122"/>
                <a:cs typeface="Calibri" pitchFamily="34" charset="-120"/>
              </a:rPr>
              <a:t>Classe 3</a:t>
            </a:r>
            <a:endParaRPr lang="en-US" sz="1200" dirty="0"/>
          </a:p>
        </p:txBody>
      </p:sp>
      <p:sp>
        <p:nvSpPr>
          <p:cNvPr id="17" name="Text 12"/>
          <p:cNvSpPr/>
          <p:nvPr/>
        </p:nvSpPr>
        <p:spPr>
          <a:xfrm>
            <a:off x="3346704" y="5285232"/>
            <a:ext cx="260604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Georgia" pitchFamily="34" charset="0"/>
                <a:ea typeface="Georgia" pitchFamily="34" charset="-122"/>
                <a:cs typeface="Georgia" pitchFamily="34" charset="-120"/>
              </a:rPr>
              <a:t>Stocks</a:t>
            </a:r>
            <a:endParaRPr lang="en-US" sz="1500" dirty="0"/>
          </a:p>
        </p:txBody>
      </p:sp>
      <p:sp>
        <p:nvSpPr>
          <p:cNvPr id="18" name="Shape 13"/>
          <p:cNvSpPr/>
          <p:nvPr/>
        </p:nvSpPr>
        <p:spPr>
          <a:xfrm>
            <a:off x="6144768" y="3703320"/>
            <a:ext cx="2606040" cy="2286000"/>
          </a:xfrm>
          <a:prstGeom prst="roundRect">
            <a:avLst>
              <a:gd name="adj" fmla="val 2800"/>
            </a:avLst>
          </a:prstGeom>
          <a:solidFill>
            <a:srgbClr val="1E3A6E"/>
          </a:solidFill>
          <a:ln w="12700">
            <a:solidFill>
              <a:srgbClr val="2C4980"/>
            </a:solidFill>
            <a:prstDash val="solid"/>
          </a:ln>
        </p:spPr>
      </p:sp>
      <p:sp>
        <p:nvSpPr>
          <p:cNvPr id="19" name="Shape 14"/>
          <p:cNvSpPr/>
          <p:nvPr/>
        </p:nvSpPr>
        <p:spPr>
          <a:xfrm>
            <a:off x="7036308" y="3977640"/>
            <a:ext cx="822960" cy="822960"/>
          </a:xfrm>
          <a:prstGeom prst="ellipse">
            <a:avLst/>
          </a:prstGeom>
          <a:solidFill>
            <a:srgbClr val="0B5FA5"/>
          </a:solidFill>
          <a:ln/>
        </p:spPr>
      </p:sp>
      <p:pic>
        <p:nvPicPr>
          <p:cNvPr id="20" name="Image 3" descr="icons/handshake.png">    </p:cNvPr>
          <p:cNvPicPr>
            <a:picLocks noChangeAspect="1"/>
          </p:cNvPicPr>
          <p:nvPr/>
        </p:nvPicPr>
        <p:blipFill>
          <a:blip r:embed="rId4"/>
          <a:stretch>
            <a:fillRect/>
          </a:stretch>
        </p:blipFill>
        <p:spPr>
          <a:xfrm>
            <a:off x="7242048" y="4183380"/>
            <a:ext cx="411480" cy="411480"/>
          </a:xfrm>
          <a:prstGeom prst="rect">
            <a:avLst/>
          </a:prstGeom>
        </p:spPr>
      </p:pic>
      <p:sp>
        <p:nvSpPr>
          <p:cNvPr id="21" name="Text 15"/>
          <p:cNvSpPr/>
          <p:nvPr/>
        </p:nvSpPr>
        <p:spPr>
          <a:xfrm>
            <a:off x="6144768" y="4937760"/>
            <a:ext cx="2606040" cy="320040"/>
          </a:xfrm>
          <a:prstGeom prst="rect">
            <a:avLst/>
          </a:prstGeom>
          <a:noFill/>
          <a:ln/>
        </p:spPr>
        <p:txBody>
          <a:bodyPr wrap="square" lIns="0" tIns="0" rIns="0" bIns="0" rtlCol="0" anchor="ctr"/>
          <a:lstStyle/>
          <a:p>
            <a:pPr algn="ctr" indent="0" marL="0">
              <a:buNone/>
            </a:pPr>
            <a:r>
              <a:rPr lang="en-US" sz="1200" b="1" dirty="0">
                <a:solidFill>
                  <a:srgbClr val="0B5FA5"/>
                </a:solidFill>
                <a:latin typeface="Calibri" pitchFamily="34" charset="0"/>
                <a:ea typeface="Calibri" pitchFamily="34" charset="-122"/>
                <a:cs typeface="Calibri" pitchFamily="34" charset="-120"/>
              </a:rPr>
              <a:t>Classe 4</a:t>
            </a:r>
            <a:endParaRPr lang="en-US" sz="1200" dirty="0"/>
          </a:p>
        </p:txBody>
      </p:sp>
      <p:sp>
        <p:nvSpPr>
          <p:cNvPr id="22" name="Text 16"/>
          <p:cNvSpPr/>
          <p:nvPr/>
        </p:nvSpPr>
        <p:spPr>
          <a:xfrm>
            <a:off x="6144768" y="5285232"/>
            <a:ext cx="260604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Georgia" pitchFamily="34" charset="0"/>
                <a:ea typeface="Georgia" pitchFamily="34" charset="-122"/>
                <a:cs typeface="Georgia" pitchFamily="34" charset="-120"/>
              </a:rPr>
              <a:t>Créances</a:t>
            </a:r>
            <a:endParaRPr lang="en-US" sz="1500" dirty="0"/>
          </a:p>
        </p:txBody>
      </p:sp>
      <p:sp>
        <p:nvSpPr>
          <p:cNvPr id="23" name="Shape 17"/>
          <p:cNvSpPr/>
          <p:nvPr/>
        </p:nvSpPr>
        <p:spPr>
          <a:xfrm>
            <a:off x="8942832" y="3703320"/>
            <a:ext cx="2606040" cy="2286000"/>
          </a:xfrm>
          <a:prstGeom prst="roundRect">
            <a:avLst>
              <a:gd name="adj" fmla="val 2800"/>
            </a:avLst>
          </a:prstGeom>
          <a:solidFill>
            <a:srgbClr val="1E3A6E"/>
          </a:solidFill>
          <a:ln w="12700">
            <a:solidFill>
              <a:srgbClr val="2C4980"/>
            </a:solidFill>
            <a:prstDash val="solid"/>
          </a:ln>
        </p:spPr>
      </p:sp>
      <p:sp>
        <p:nvSpPr>
          <p:cNvPr id="24" name="Shape 18"/>
          <p:cNvSpPr/>
          <p:nvPr/>
        </p:nvSpPr>
        <p:spPr>
          <a:xfrm>
            <a:off x="9834372" y="3977640"/>
            <a:ext cx="822960" cy="822960"/>
          </a:xfrm>
          <a:prstGeom prst="ellipse">
            <a:avLst/>
          </a:prstGeom>
          <a:solidFill>
            <a:srgbClr val="C9A24B"/>
          </a:solidFill>
          <a:ln/>
        </p:spPr>
      </p:sp>
      <p:pic>
        <p:nvPicPr>
          <p:cNvPr id="25" name="Image 4" descr="icons/wallet.png">    </p:cNvPr>
          <p:cNvPicPr>
            <a:picLocks noChangeAspect="1"/>
          </p:cNvPicPr>
          <p:nvPr/>
        </p:nvPicPr>
        <p:blipFill>
          <a:blip r:embed="rId5"/>
          <a:stretch>
            <a:fillRect/>
          </a:stretch>
        </p:blipFill>
        <p:spPr>
          <a:xfrm>
            <a:off x="10040112" y="4183380"/>
            <a:ext cx="411480" cy="411480"/>
          </a:xfrm>
          <a:prstGeom prst="rect">
            <a:avLst/>
          </a:prstGeom>
        </p:spPr>
      </p:pic>
      <p:sp>
        <p:nvSpPr>
          <p:cNvPr id="26" name="Text 19"/>
          <p:cNvSpPr/>
          <p:nvPr/>
        </p:nvSpPr>
        <p:spPr>
          <a:xfrm>
            <a:off x="8942832" y="4937760"/>
            <a:ext cx="2606040" cy="320040"/>
          </a:xfrm>
          <a:prstGeom prst="rect">
            <a:avLst/>
          </a:prstGeom>
          <a:noFill/>
          <a:ln/>
        </p:spPr>
        <p:txBody>
          <a:bodyPr wrap="square" lIns="0" tIns="0" rIns="0" bIns="0" rtlCol="0" anchor="ctr"/>
          <a:lstStyle/>
          <a:p>
            <a:pPr algn="ctr" indent="0" marL="0">
              <a:buNone/>
            </a:pPr>
            <a:r>
              <a:rPr lang="en-US" sz="1200" b="1" dirty="0">
                <a:solidFill>
                  <a:srgbClr val="C9A24B"/>
                </a:solidFill>
                <a:latin typeface="Calibri" pitchFamily="34" charset="0"/>
                <a:ea typeface="Calibri" pitchFamily="34" charset="-122"/>
                <a:cs typeface="Calibri" pitchFamily="34" charset="-120"/>
              </a:rPr>
              <a:t>Classe 5</a:t>
            </a:r>
            <a:endParaRPr lang="en-US" sz="1200" dirty="0"/>
          </a:p>
        </p:txBody>
      </p:sp>
      <p:sp>
        <p:nvSpPr>
          <p:cNvPr id="27" name="Text 20"/>
          <p:cNvSpPr/>
          <p:nvPr/>
        </p:nvSpPr>
        <p:spPr>
          <a:xfrm>
            <a:off x="8942832" y="5285232"/>
            <a:ext cx="2606040" cy="457200"/>
          </a:xfrm>
          <a:prstGeom prst="rect">
            <a:avLst/>
          </a:prstGeom>
          <a:noFill/>
          <a:ln/>
        </p:spPr>
        <p:txBody>
          <a:bodyPr wrap="square" lIns="0" tIns="0" rIns="0" bIns="0" rtlCol="0" anchor="ctr"/>
          <a:lstStyle/>
          <a:p>
            <a:pPr algn="ctr" indent="0" marL="0">
              <a:buNone/>
            </a:pPr>
            <a:r>
              <a:rPr lang="en-US" sz="1500" b="1" dirty="0">
                <a:solidFill>
                  <a:srgbClr val="FFFFFF"/>
                </a:solidFill>
                <a:latin typeface="Georgia" pitchFamily="34" charset="0"/>
                <a:ea typeface="Georgia" pitchFamily="34" charset="-122"/>
                <a:cs typeface="Georgia" pitchFamily="34" charset="-120"/>
              </a:rPr>
              <a:t>Trésorerie</a:t>
            </a:r>
            <a:endParaRPr lang="en-US" sz="1500" dirty="0"/>
          </a:p>
        </p:txBody>
      </p:sp>
      <p:sp>
        <p:nvSpPr>
          <p:cNvPr id="28" name="Text 21"/>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9" name="Text 22"/>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Reprise J4</a:t>
            </a:r>
            <a:endParaRPr lang="en-US" sz="750" dirty="0"/>
          </a:p>
        </p:txBody>
      </p:sp>
      <p:sp>
        <p:nvSpPr>
          <p:cNvPr id="30" name="Text 23"/>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9</a:t>
            </a:r>
            <a:endParaRPr lang="en-US" sz="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02</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08H45 — 1H15 — CAS PRATIQUE — OUTILS 36 · 37</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Audit des immobilisations incorporelles (compte 20)</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 La R&amp;D capitalisée est l'une des zones où le jugement professionnel est le plus exposé. »</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lightbulb.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10</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COMPTE 20 — INCORPORELLES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Objectifs spécifiques de la séquence</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check.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Valider la qualification, la valorisation et la dépréciation des actifs incorporels selon le SCF.</a:t>
            </a:r>
            <a:endParaRPr lang="en-US" sz="1450" dirty="0"/>
          </a:p>
        </p:txBody>
      </p:sp>
      <p:sp>
        <p:nvSpPr>
          <p:cNvPr id="8" name="Shape 5"/>
          <p:cNvSpPr/>
          <p:nvPr/>
        </p:nvSpPr>
        <p:spPr>
          <a:xfrm>
            <a:off x="594360" y="3276600"/>
            <a:ext cx="658368" cy="658368"/>
          </a:xfrm>
          <a:prstGeom prst="ellipse">
            <a:avLst/>
          </a:prstGeom>
          <a:solidFill>
            <a:srgbClr val="0C7C8C"/>
          </a:solidFill>
          <a:ln/>
        </p:spPr>
      </p:sp>
      <p:pic>
        <p:nvPicPr>
          <p:cNvPr id="9" name="Image 1" descr="icons/layers.png">    </p:cNvPr>
          <p:cNvPicPr>
            <a:picLocks noChangeAspect="1"/>
          </p:cNvPicPr>
          <p:nvPr/>
        </p:nvPicPr>
        <p:blipFill>
          <a:blip r:embed="rId2"/>
          <a:stretch>
            <a:fillRect/>
          </a:stretch>
        </p:blipFill>
        <p:spPr>
          <a:xfrm>
            <a:off x="758952" y="3441192"/>
            <a:ext cx="329184" cy="329184"/>
          </a:xfrm>
          <a:prstGeom prst="rect">
            <a:avLst/>
          </a:prstGeom>
        </p:spPr>
      </p:pic>
      <p:sp>
        <p:nvSpPr>
          <p:cNvPr id="10" name="Text 6"/>
          <p:cNvSpPr/>
          <p:nvPr/>
        </p:nvSpPr>
        <p:spPr>
          <a:xfrm>
            <a:off x="1463040" y="32583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Distinguer les composantes du compte 20 et leurs particularités d'audit respectives.</a:t>
            </a:r>
            <a:endParaRPr lang="en-US" sz="1450" dirty="0"/>
          </a:p>
        </p:txBody>
      </p:sp>
      <p:sp>
        <p:nvSpPr>
          <p:cNvPr id="11" name="Shape 7"/>
          <p:cNvSpPr/>
          <p:nvPr/>
        </p:nvSpPr>
        <p:spPr>
          <a:xfrm>
            <a:off x="594360" y="4724400"/>
            <a:ext cx="658368" cy="658368"/>
          </a:xfrm>
          <a:prstGeom prst="ellipse">
            <a:avLst/>
          </a:prstGeom>
          <a:solidFill>
            <a:srgbClr val="2E8B2E"/>
          </a:solidFill>
          <a:ln/>
        </p:spPr>
      </p:sp>
      <p:pic>
        <p:nvPicPr>
          <p:cNvPr id="12" name="Image 2" descr="icons/flask.png">    </p:cNvPr>
          <p:cNvPicPr>
            <a:picLocks noChangeAspect="1"/>
          </p:cNvPicPr>
          <p:nvPr/>
        </p:nvPicPr>
        <p:blipFill>
          <a:blip r:embed="rId3"/>
          <a:stretch>
            <a:fillRect/>
          </a:stretch>
        </p:blipFill>
        <p:spPr>
          <a:xfrm>
            <a:off x="758952" y="4888992"/>
            <a:ext cx="329184" cy="329184"/>
          </a:xfrm>
          <a:prstGeom prst="rect">
            <a:avLst/>
          </a:prstGeom>
        </p:spPr>
      </p:pic>
      <p:sp>
        <p:nvSpPr>
          <p:cNvPr id="13" name="Text 8"/>
          <p:cNvSpPr/>
          <p:nvPr/>
        </p:nvSpPr>
        <p:spPr>
          <a:xfrm>
            <a:off x="1463040" y="47061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Maîtriser les six critères de capitalisation de la R&amp;D (arrêté du 26 juillet 2008 — convergence IAS 38).</a:t>
            </a:r>
            <a:endParaRPr lang="en-US" sz="1450" dirty="0"/>
          </a:p>
        </p:txBody>
      </p:sp>
      <p:sp>
        <p:nvSpPr>
          <p:cNvPr id="14" name="Text 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5" name="Text 1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16" name="Text 1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11</a:t>
            </a:r>
            <a:endParaRPr lang="en-US" sz="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COMPOSITION DU COMPTE 20</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Les composantes du compte 20 selon le SCF</a:t>
            </a:r>
            <a:endParaRPr lang="en-US" sz="2600" dirty="0"/>
          </a:p>
        </p:txBody>
      </p:sp>
      <p:graphicFrame>
        <p:nvGraphicFramePr>
          <p:cNvPr id="14"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1371600"/>
                <a:gridCol w="4023360"/>
                <a:gridCol w="5696712"/>
              </a:tblGrid>
              <a:tr h="566928">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Compte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Libellé</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Caractéristiques d'audit</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203</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Frais de développement (R&amp;D capitalisée)</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Zone à fort risque : application stricte des 6 critères de capitalisation</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204</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Logiciels informatiques et assimilés</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Logiciels acquis vs développés en interne ; traitement différencié</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205</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Concessions, brevets, licences, marques</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Existence (titres de propriété), évaluation, durée d'amortissement</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206</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Droit au bail</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Évaluation à l'acquisition, pas d'amortissement (en principe)</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207</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Fonds commercial</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Issu d'une acquisition ; test d'impairment annuel</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208</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Autres immobilisations incorporelles</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Variabilité : à investiguer cas par cas</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12</a:t>
            </a:r>
            <a:endParaRPr lang="en-US" sz="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36</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Triptyque appliqué aux incorporelles hors R&amp;D</a:t>
            </a:r>
            <a:endParaRPr lang="en-US" sz="2800" dirty="0"/>
          </a:p>
        </p:txBody>
      </p:sp>
      <p:sp>
        <p:nvSpPr>
          <p:cNvPr id="5" name="Shape 3"/>
          <p:cNvSpPr/>
          <p:nvPr/>
        </p:nvSpPr>
        <p:spPr>
          <a:xfrm>
            <a:off x="548640"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3529584" cy="868680"/>
          </a:xfrm>
          <a:prstGeom prst="rect">
            <a:avLst/>
          </a:prstGeom>
          <a:solidFill>
            <a:srgbClr val="2E8B2E"/>
          </a:solidFill>
          <a:ln/>
        </p:spPr>
      </p:sp>
      <p:pic>
        <p:nvPicPr>
          <p:cNvPr id="7" name="Image 0" descr="icons/search.png">    </p:cNvPr>
          <p:cNvPicPr>
            <a:picLocks noChangeAspect="1"/>
          </p:cNvPicPr>
          <p:nvPr/>
        </p:nvPicPr>
        <p:blipFill>
          <a:blip r:embed="rId1"/>
          <a:stretch>
            <a:fillRect/>
          </a:stretch>
        </p:blipFill>
        <p:spPr>
          <a:xfrm>
            <a:off x="841248" y="2020824"/>
            <a:ext cx="384048" cy="384048"/>
          </a:xfrm>
          <a:prstGeom prst="rect">
            <a:avLst/>
          </a:prstGeom>
        </p:spPr>
      </p:pic>
      <p:sp>
        <p:nvSpPr>
          <p:cNvPr id="8" name="Text 5"/>
          <p:cNvSpPr/>
          <p:nvPr/>
        </p:nvSpPr>
        <p:spPr>
          <a:xfrm>
            <a:off x="1417320"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Existence &amp; droits</a:t>
            </a:r>
            <a:endParaRPr lang="en-US" sz="1450" dirty="0"/>
          </a:p>
        </p:txBody>
      </p:sp>
      <p:sp>
        <p:nvSpPr>
          <p:cNvPr id="9" name="Text 6"/>
          <p:cNvSpPr/>
          <p:nvPr/>
        </p:nvSpPr>
        <p:spPr>
          <a:xfrm>
            <a:off x="804672"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Logiciels : factures, contrats de licence, livrables.</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Brevets / marques : titres de propriété, attestations INAPI.</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Droit au bail : contrat de bail, traçabilité du paiement.</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Fonds commercial : acte d'acquisition, prix payé, allocation du goodwill.</a:t>
            </a:r>
            <a:endParaRPr lang="en-US" sz="1100" dirty="0"/>
          </a:p>
        </p:txBody>
      </p:sp>
      <p:sp>
        <p:nvSpPr>
          <p:cNvPr id="10" name="Shape 7"/>
          <p:cNvSpPr/>
          <p:nvPr/>
        </p:nvSpPr>
        <p:spPr>
          <a:xfrm>
            <a:off x="4325112"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4325112" y="1783080"/>
            <a:ext cx="3529584" cy="868680"/>
          </a:xfrm>
          <a:prstGeom prst="rect">
            <a:avLst/>
          </a:prstGeom>
          <a:solidFill>
            <a:srgbClr val="0C7C8C"/>
          </a:solidFill>
          <a:ln/>
        </p:spPr>
      </p:sp>
      <p:pic>
        <p:nvPicPr>
          <p:cNvPr id="12" name="Image 1" descr="icons/calculator.png">    </p:cNvPr>
          <p:cNvPicPr>
            <a:picLocks noChangeAspect="1"/>
          </p:cNvPicPr>
          <p:nvPr/>
        </p:nvPicPr>
        <p:blipFill>
          <a:blip r:embed="rId2"/>
          <a:stretch>
            <a:fillRect/>
          </a:stretch>
        </p:blipFill>
        <p:spPr>
          <a:xfrm>
            <a:off x="4617720" y="2020824"/>
            <a:ext cx="384048" cy="384048"/>
          </a:xfrm>
          <a:prstGeom prst="rect">
            <a:avLst/>
          </a:prstGeom>
        </p:spPr>
      </p:pic>
      <p:sp>
        <p:nvSpPr>
          <p:cNvPr id="13" name="Text 9"/>
          <p:cNvSpPr/>
          <p:nvPr/>
        </p:nvSpPr>
        <p:spPr>
          <a:xfrm>
            <a:off x="5193792"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Valorisation</a:t>
            </a:r>
            <a:endParaRPr lang="en-US" sz="1450" dirty="0"/>
          </a:p>
        </p:txBody>
      </p:sp>
      <p:sp>
        <p:nvSpPr>
          <p:cNvPr id="14" name="Text 10"/>
          <p:cNvSpPr/>
          <p:nvPr/>
        </p:nvSpPr>
        <p:spPr>
          <a:xfrm>
            <a:off x="4581144"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Coût d'acquisition + frais accessoires directement attribuables, ou coût de production.</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Tableau de passage : valeurs brutes + amortissements (compte 280).</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Vérification des plans d'amortissement (durée, mode).</a:t>
            </a:r>
            <a:endParaRPr lang="en-US" sz="1100" dirty="0"/>
          </a:p>
        </p:txBody>
      </p:sp>
      <p:sp>
        <p:nvSpPr>
          <p:cNvPr id="15" name="Shape 11"/>
          <p:cNvSpPr/>
          <p:nvPr/>
        </p:nvSpPr>
        <p:spPr>
          <a:xfrm>
            <a:off x="8101584"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2"/>
          <p:cNvSpPr/>
          <p:nvPr/>
        </p:nvSpPr>
        <p:spPr>
          <a:xfrm>
            <a:off x="8101584" y="1783080"/>
            <a:ext cx="3529584" cy="868680"/>
          </a:xfrm>
          <a:prstGeom prst="rect">
            <a:avLst/>
          </a:prstGeom>
          <a:solidFill>
            <a:srgbClr val="C9A24B"/>
          </a:solidFill>
          <a:ln/>
        </p:spPr>
      </p:sp>
      <p:pic>
        <p:nvPicPr>
          <p:cNvPr id="17" name="Image 2" descr="icons/percent.png">    </p:cNvPr>
          <p:cNvPicPr>
            <a:picLocks noChangeAspect="1"/>
          </p:cNvPicPr>
          <p:nvPr/>
        </p:nvPicPr>
        <p:blipFill>
          <a:blip r:embed="rId3"/>
          <a:stretch>
            <a:fillRect/>
          </a:stretch>
        </p:blipFill>
        <p:spPr>
          <a:xfrm>
            <a:off x="8394192" y="2020824"/>
            <a:ext cx="384048" cy="384048"/>
          </a:xfrm>
          <a:prstGeom prst="rect">
            <a:avLst/>
          </a:prstGeom>
        </p:spPr>
      </p:pic>
      <p:sp>
        <p:nvSpPr>
          <p:cNvPr id="18" name="Text 13"/>
          <p:cNvSpPr/>
          <p:nvPr/>
        </p:nvSpPr>
        <p:spPr>
          <a:xfrm>
            <a:off x="8970264"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Dépréciation (compte 290)</a:t>
            </a:r>
            <a:endParaRPr lang="en-US" sz="1450" dirty="0"/>
          </a:p>
        </p:txBody>
      </p:sp>
      <p:sp>
        <p:nvSpPr>
          <p:cNvPr id="19" name="Text 14"/>
          <p:cNvSpPr/>
          <p:nvPr/>
        </p:nvSpPr>
        <p:spPr>
          <a:xfrm>
            <a:off x="8357616"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Indicateurs IAS 36 : obsolescence, perte de marché, abandon de projet, baisse de valeur.</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Test annuel obligatoire : fonds commercial et incorporelles à durée de vie indéterminée.</a:t>
            </a:r>
            <a:endParaRPr lang="en-US" sz="1100" dirty="0"/>
          </a:p>
        </p:txBody>
      </p:sp>
      <p:sp>
        <p:nvSpPr>
          <p:cNvPr id="20"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22"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13</a:t>
            </a:r>
            <a:endParaRPr lang="en-US" sz="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37 — R&amp;D CAPITALISÉE (COMPTE 203)</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Distinction Recherche / Développement</a:t>
            </a:r>
            <a:endParaRPr lang="en-US" sz="2800" dirty="0"/>
          </a:p>
        </p:txBody>
      </p:sp>
      <p:sp>
        <p:nvSpPr>
          <p:cNvPr id="5" name="Text 3"/>
          <p:cNvSpPr/>
          <p:nvPr/>
        </p:nvSpPr>
        <p:spPr>
          <a:xfrm>
            <a:off x="548640" y="1627632"/>
            <a:ext cx="11064240" cy="548640"/>
          </a:xfrm>
          <a:prstGeom prst="rect">
            <a:avLst/>
          </a:prstGeom>
          <a:noFill/>
          <a:ln/>
        </p:spPr>
        <p:txBody>
          <a:bodyPr wrap="square" lIns="0" tIns="0" rIns="0" bIns="0" rtlCol="0" anchor="t"/>
          <a:lstStyle/>
          <a:p>
            <a:pPr indent="0" marL="0">
              <a:lnSpc>
                <a:spcPct val="105000"/>
              </a:lnSpc>
              <a:buNone/>
            </a:pPr>
            <a:r>
              <a:rPr lang="en-US" sz="1300" i="1" dirty="0">
                <a:solidFill>
                  <a:srgbClr val="6B7689"/>
                </a:solidFill>
                <a:latin typeface="Calibri" pitchFamily="34" charset="0"/>
                <a:ea typeface="Calibri" pitchFamily="34" charset="-122"/>
                <a:cs typeface="Calibri" pitchFamily="34" charset="-120"/>
              </a:rPr>
              <a:t>L'arrêté du 26 juillet 2008, repris quasi-intégralement de l'IAS 38, distingue strictement la recherche (toujours en charges) du développement (capitalisable sous conditions cumulatives).</a:t>
            </a:r>
            <a:endParaRPr lang="en-US" sz="1300" dirty="0"/>
          </a:p>
        </p:txBody>
      </p:sp>
      <p:sp>
        <p:nvSpPr>
          <p:cNvPr id="6" name="Shape 4"/>
          <p:cNvSpPr/>
          <p:nvPr/>
        </p:nvSpPr>
        <p:spPr>
          <a:xfrm>
            <a:off x="548640" y="2286000"/>
            <a:ext cx="5458968" cy="3840480"/>
          </a:xfrm>
          <a:prstGeom prst="roundRect">
            <a:avLst>
              <a:gd name="adj" fmla="val 1667"/>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7" name="Shape 5"/>
          <p:cNvSpPr/>
          <p:nvPr/>
        </p:nvSpPr>
        <p:spPr>
          <a:xfrm>
            <a:off x="548640" y="2286000"/>
            <a:ext cx="5458968" cy="777240"/>
          </a:xfrm>
          <a:prstGeom prst="rect">
            <a:avLst/>
          </a:prstGeom>
          <a:solidFill>
            <a:srgbClr val="C8102E"/>
          </a:solidFill>
          <a:ln/>
        </p:spPr>
      </p:sp>
      <p:pic>
        <p:nvPicPr>
          <p:cNvPr id="8" name="Image 0" descr="icons/microscope.png">    </p:cNvPr>
          <p:cNvPicPr>
            <a:picLocks noChangeAspect="1"/>
          </p:cNvPicPr>
          <p:nvPr/>
        </p:nvPicPr>
        <p:blipFill>
          <a:blip r:embed="rId1"/>
          <a:stretch>
            <a:fillRect/>
          </a:stretch>
        </p:blipFill>
        <p:spPr>
          <a:xfrm>
            <a:off x="822960" y="2487168"/>
            <a:ext cx="384048" cy="384048"/>
          </a:xfrm>
          <a:prstGeom prst="rect">
            <a:avLst/>
          </a:prstGeom>
        </p:spPr>
      </p:pic>
      <p:sp>
        <p:nvSpPr>
          <p:cNvPr id="9" name="Text 6"/>
          <p:cNvSpPr/>
          <p:nvPr/>
        </p:nvSpPr>
        <p:spPr>
          <a:xfrm>
            <a:off x="1371600" y="2286000"/>
            <a:ext cx="4572000" cy="777240"/>
          </a:xfrm>
          <a:prstGeom prst="rect">
            <a:avLst/>
          </a:prstGeom>
          <a:noFill/>
          <a:ln/>
        </p:spPr>
        <p:txBody>
          <a:bodyPr wrap="square" lIns="0" tIns="0" rIns="0" bIns="0" rtlCol="0" anchor="ctr"/>
          <a:lstStyle/>
          <a:p>
            <a:pPr indent="0" marL="0">
              <a:buNone/>
            </a:pPr>
            <a:r>
              <a:rPr lang="en-US" sz="1800" b="1" dirty="0">
                <a:solidFill>
                  <a:srgbClr val="FFFFFF"/>
                </a:solidFill>
                <a:latin typeface="Georgia" pitchFamily="34" charset="0"/>
                <a:ea typeface="Georgia" pitchFamily="34" charset="-122"/>
                <a:cs typeface="Georgia" pitchFamily="34" charset="-120"/>
              </a:rPr>
              <a:t>RECHERCHE</a:t>
            </a:r>
            <a:endParaRPr lang="en-US" sz="1800" dirty="0"/>
          </a:p>
        </p:txBody>
      </p:sp>
      <p:sp>
        <p:nvSpPr>
          <p:cNvPr id="10" name="Text 7"/>
          <p:cNvSpPr/>
          <p:nvPr/>
        </p:nvSpPr>
        <p:spPr>
          <a:xfrm>
            <a:off x="822960" y="3246120"/>
            <a:ext cx="4937760" cy="274320"/>
          </a:xfrm>
          <a:prstGeom prst="rect">
            <a:avLst/>
          </a:prstGeom>
          <a:noFill/>
          <a:ln/>
        </p:spPr>
        <p:txBody>
          <a:bodyPr wrap="square" lIns="0" tIns="0" rIns="0" bIns="0" rtlCol="0" anchor="ctr"/>
          <a:lstStyle/>
          <a:p>
            <a:pPr indent="0" marL="0">
              <a:buNone/>
            </a:pPr>
            <a:r>
              <a:rPr lang="en-US" sz="1000" b="1" spc="100" kern="0" dirty="0">
                <a:solidFill>
                  <a:srgbClr val="C8102E"/>
                </a:solidFill>
                <a:latin typeface="Calibri" pitchFamily="34" charset="0"/>
                <a:ea typeface="Calibri" pitchFamily="34" charset="-122"/>
                <a:cs typeface="Calibri" pitchFamily="34" charset="-120"/>
              </a:rPr>
              <a:t>Définition</a:t>
            </a:r>
            <a:endParaRPr lang="en-US" sz="1000" dirty="0"/>
          </a:p>
        </p:txBody>
      </p:sp>
      <p:sp>
        <p:nvSpPr>
          <p:cNvPr id="11" name="Text 8"/>
          <p:cNvSpPr/>
          <p:nvPr/>
        </p:nvSpPr>
        <p:spPr>
          <a:xfrm>
            <a:off x="822960" y="3520440"/>
            <a:ext cx="4910328" cy="1554480"/>
          </a:xfrm>
          <a:prstGeom prst="rect">
            <a:avLst/>
          </a:prstGeom>
          <a:noFill/>
          <a:ln/>
        </p:spPr>
        <p:txBody>
          <a:bodyPr wrap="square" lIns="0" tIns="0" rIns="0" bIns="0" rtlCol="0" anchor="t"/>
          <a:lstStyle/>
          <a:p>
            <a:pPr indent="0" marL="0">
              <a:lnSpc>
                <a:spcPct val="105000"/>
              </a:lnSpc>
              <a:buNone/>
            </a:pPr>
            <a:r>
              <a:rPr lang="en-US" sz="1200" dirty="0">
                <a:solidFill>
                  <a:srgbClr val="3A4458"/>
                </a:solidFill>
                <a:latin typeface="Calibri" pitchFamily="34" charset="0"/>
                <a:ea typeface="Calibri" pitchFamily="34" charset="-122"/>
                <a:cs typeface="Calibri" pitchFamily="34" charset="-120"/>
              </a:rPr>
              <a:t>Investigation originale et programmée en vue d'acquérir une nouvelle compréhension et de nouvelles connaissances scientifiques ou techniques.</a:t>
            </a:r>
            <a:endParaRPr lang="en-US" sz="1200" dirty="0"/>
          </a:p>
        </p:txBody>
      </p:sp>
      <p:sp>
        <p:nvSpPr>
          <p:cNvPr id="12" name="Shape 9"/>
          <p:cNvSpPr/>
          <p:nvPr/>
        </p:nvSpPr>
        <p:spPr>
          <a:xfrm>
            <a:off x="822960" y="4983480"/>
            <a:ext cx="4910328" cy="10973"/>
          </a:xfrm>
          <a:prstGeom prst="rect">
            <a:avLst/>
          </a:prstGeom>
          <a:solidFill>
            <a:srgbClr val="E2E9F2"/>
          </a:solidFill>
          <a:ln/>
        </p:spPr>
      </p:sp>
      <p:sp>
        <p:nvSpPr>
          <p:cNvPr id="13" name="Text 10"/>
          <p:cNvSpPr/>
          <p:nvPr/>
        </p:nvSpPr>
        <p:spPr>
          <a:xfrm>
            <a:off x="822960" y="5074920"/>
            <a:ext cx="4937760" cy="274320"/>
          </a:xfrm>
          <a:prstGeom prst="rect">
            <a:avLst/>
          </a:prstGeom>
          <a:noFill/>
          <a:ln/>
        </p:spPr>
        <p:txBody>
          <a:bodyPr wrap="square" lIns="0" tIns="0" rIns="0" bIns="0" rtlCol="0" anchor="ctr"/>
          <a:lstStyle/>
          <a:p>
            <a:pPr indent="0" marL="0">
              <a:buNone/>
            </a:pPr>
            <a:r>
              <a:rPr lang="en-US" sz="1000" b="1" spc="100" kern="0" dirty="0">
                <a:solidFill>
                  <a:srgbClr val="C8102E"/>
                </a:solidFill>
                <a:latin typeface="Calibri" pitchFamily="34" charset="0"/>
                <a:ea typeface="Calibri" pitchFamily="34" charset="-122"/>
                <a:cs typeface="Calibri" pitchFamily="34" charset="-120"/>
              </a:rPr>
              <a:t>Traitement comptable</a:t>
            </a:r>
            <a:endParaRPr lang="en-US" sz="1000" dirty="0"/>
          </a:p>
        </p:txBody>
      </p:sp>
      <p:sp>
        <p:nvSpPr>
          <p:cNvPr id="14" name="Text 11"/>
          <p:cNvSpPr/>
          <p:nvPr/>
        </p:nvSpPr>
        <p:spPr>
          <a:xfrm>
            <a:off x="822960" y="5349240"/>
            <a:ext cx="4910328" cy="685800"/>
          </a:xfrm>
          <a:prstGeom prst="rect">
            <a:avLst/>
          </a:prstGeom>
          <a:noFill/>
          <a:ln/>
        </p:spPr>
        <p:txBody>
          <a:bodyPr wrap="square" lIns="0" tIns="0" rIns="0" bIns="0" rtlCol="0" anchor="t"/>
          <a:lstStyle/>
          <a:p>
            <a:pPr indent="0" marL="0">
              <a:lnSpc>
                <a:spcPct val="100000"/>
              </a:lnSpc>
              <a:buNone/>
            </a:pPr>
            <a:r>
              <a:rPr lang="en-US" sz="1150" b="1" dirty="0">
                <a:solidFill>
                  <a:srgbClr val="16284F"/>
                </a:solidFill>
                <a:latin typeface="Calibri" pitchFamily="34" charset="0"/>
                <a:ea typeface="Calibri" pitchFamily="34" charset="-122"/>
                <a:cs typeface="Calibri" pitchFamily="34" charset="-120"/>
              </a:rPr>
              <a:t>Charges de l'exercice — JAMAIS capitalisable (compte 622 ou similaire).</a:t>
            </a:r>
            <a:endParaRPr lang="en-US" sz="1150" dirty="0"/>
          </a:p>
        </p:txBody>
      </p:sp>
      <p:sp>
        <p:nvSpPr>
          <p:cNvPr id="15" name="Shape 12"/>
          <p:cNvSpPr/>
          <p:nvPr/>
        </p:nvSpPr>
        <p:spPr>
          <a:xfrm>
            <a:off x="6181344" y="2286000"/>
            <a:ext cx="5458968" cy="3840480"/>
          </a:xfrm>
          <a:prstGeom prst="roundRect">
            <a:avLst>
              <a:gd name="adj" fmla="val 1667"/>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3"/>
          <p:cNvSpPr/>
          <p:nvPr/>
        </p:nvSpPr>
        <p:spPr>
          <a:xfrm>
            <a:off x="6181344" y="2286000"/>
            <a:ext cx="5458968" cy="777240"/>
          </a:xfrm>
          <a:prstGeom prst="rect">
            <a:avLst/>
          </a:prstGeom>
          <a:solidFill>
            <a:srgbClr val="2E8B2E"/>
          </a:solidFill>
          <a:ln/>
        </p:spPr>
      </p:sp>
      <p:pic>
        <p:nvPicPr>
          <p:cNvPr id="17" name="Image 1" descr="icons/cog.png">    </p:cNvPr>
          <p:cNvPicPr>
            <a:picLocks noChangeAspect="1"/>
          </p:cNvPicPr>
          <p:nvPr/>
        </p:nvPicPr>
        <p:blipFill>
          <a:blip r:embed="rId2"/>
          <a:stretch>
            <a:fillRect/>
          </a:stretch>
        </p:blipFill>
        <p:spPr>
          <a:xfrm>
            <a:off x="6455664" y="2487168"/>
            <a:ext cx="384048" cy="384048"/>
          </a:xfrm>
          <a:prstGeom prst="rect">
            <a:avLst/>
          </a:prstGeom>
        </p:spPr>
      </p:pic>
      <p:sp>
        <p:nvSpPr>
          <p:cNvPr id="18" name="Text 14"/>
          <p:cNvSpPr/>
          <p:nvPr/>
        </p:nvSpPr>
        <p:spPr>
          <a:xfrm>
            <a:off x="7004304" y="2286000"/>
            <a:ext cx="4572000" cy="777240"/>
          </a:xfrm>
          <a:prstGeom prst="rect">
            <a:avLst/>
          </a:prstGeom>
          <a:noFill/>
          <a:ln/>
        </p:spPr>
        <p:txBody>
          <a:bodyPr wrap="square" lIns="0" tIns="0" rIns="0" bIns="0" rtlCol="0" anchor="ctr"/>
          <a:lstStyle/>
          <a:p>
            <a:pPr indent="0" marL="0">
              <a:buNone/>
            </a:pPr>
            <a:r>
              <a:rPr lang="en-US" sz="1800" b="1" dirty="0">
                <a:solidFill>
                  <a:srgbClr val="FFFFFF"/>
                </a:solidFill>
                <a:latin typeface="Georgia" pitchFamily="34" charset="0"/>
                <a:ea typeface="Georgia" pitchFamily="34" charset="-122"/>
                <a:cs typeface="Georgia" pitchFamily="34" charset="-120"/>
              </a:rPr>
              <a:t>DÉVELOPPEMENT</a:t>
            </a:r>
            <a:endParaRPr lang="en-US" sz="1800" dirty="0"/>
          </a:p>
        </p:txBody>
      </p:sp>
      <p:sp>
        <p:nvSpPr>
          <p:cNvPr id="19" name="Text 15"/>
          <p:cNvSpPr/>
          <p:nvPr/>
        </p:nvSpPr>
        <p:spPr>
          <a:xfrm>
            <a:off x="6455664" y="3246120"/>
            <a:ext cx="4937760" cy="274320"/>
          </a:xfrm>
          <a:prstGeom prst="rect">
            <a:avLst/>
          </a:prstGeom>
          <a:noFill/>
          <a:ln/>
        </p:spPr>
        <p:txBody>
          <a:bodyPr wrap="square" lIns="0" tIns="0" rIns="0" bIns="0" rtlCol="0" anchor="ctr"/>
          <a:lstStyle/>
          <a:p>
            <a:pPr indent="0" marL="0">
              <a:buNone/>
            </a:pPr>
            <a:r>
              <a:rPr lang="en-US" sz="1000" b="1" spc="100" kern="0" dirty="0">
                <a:solidFill>
                  <a:srgbClr val="2E8B2E"/>
                </a:solidFill>
                <a:latin typeface="Calibri" pitchFamily="34" charset="0"/>
                <a:ea typeface="Calibri" pitchFamily="34" charset="-122"/>
                <a:cs typeface="Calibri" pitchFamily="34" charset="-120"/>
              </a:rPr>
              <a:t>Définition</a:t>
            </a:r>
            <a:endParaRPr lang="en-US" sz="1000" dirty="0"/>
          </a:p>
        </p:txBody>
      </p:sp>
      <p:sp>
        <p:nvSpPr>
          <p:cNvPr id="20" name="Text 16"/>
          <p:cNvSpPr/>
          <p:nvPr/>
        </p:nvSpPr>
        <p:spPr>
          <a:xfrm>
            <a:off x="6455664" y="3520440"/>
            <a:ext cx="4910328" cy="1554480"/>
          </a:xfrm>
          <a:prstGeom prst="rect">
            <a:avLst/>
          </a:prstGeom>
          <a:noFill/>
          <a:ln/>
        </p:spPr>
        <p:txBody>
          <a:bodyPr wrap="square" lIns="0" tIns="0" rIns="0" bIns="0" rtlCol="0" anchor="t"/>
          <a:lstStyle/>
          <a:p>
            <a:pPr indent="0" marL="0">
              <a:lnSpc>
                <a:spcPct val="105000"/>
              </a:lnSpc>
              <a:buNone/>
            </a:pPr>
            <a:r>
              <a:rPr lang="en-US" sz="1200" dirty="0">
                <a:solidFill>
                  <a:srgbClr val="3A4458"/>
                </a:solidFill>
                <a:latin typeface="Calibri" pitchFamily="34" charset="0"/>
                <a:ea typeface="Calibri" pitchFamily="34" charset="-122"/>
                <a:cs typeface="Calibri" pitchFamily="34" charset="-120"/>
              </a:rPr>
              <a:t>Application des résultats de la recherche à un plan ou un modèle, en vue de produire des matériaux, dispositifs, produits, procédés ou services nouveaux ou substantiellement améliorés, avant production commerciale.</a:t>
            </a:r>
            <a:endParaRPr lang="en-US" sz="1200" dirty="0"/>
          </a:p>
        </p:txBody>
      </p:sp>
      <p:sp>
        <p:nvSpPr>
          <p:cNvPr id="21" name="Shape 17"/>
          <p:cNvSpPr/>
          <p:nvPr/>
        </p:nvSpPr>
        <p:spPr>
          <a:xfrm>
            <a:off x="6455664" y="4983480"/>
            <a:ext cx="4910328" cy="10973"/>
          </a:xfrm>
          <a:prstGeom prst="rect">
            <a:avLst/>
          </a:prstGeom>
          <a:solidFill>
            <a:srgbClr val="E2E9F2"/>
          </a:solidFill>
          <a:ln/>
        </p:spPr>
      </p:sp>
      <p:sp>
        <p:nvSpPr>
          <p:cNvPr id="22" name="Text 18"/>
          <p:cNvSpPr/>
          <p:nvPr/>
        </p:nvSpPr>
        <p:spPr>
          <a:xfrm>
            <a:off x="6455664" y="5074920"/>
            <a:ext cx="4937760" cy="274320"/>
          </a:xfrm>
          <a:prstGeom prst="rect">
            <a:avLst/>
          </a:prstGeom>
          <a:noFill/>
          <a:ln/>
        </p:spPr>
        <p:txBody>
          <a:bodyPr wrap="square" lIns="0" tIns="0" rIns="0" bIns="0" rtlCol="0" anchor="ctr"/>
          <a:lstStyle/>
          <a:p>
            <a:pPr indent="0" marL="0">
              <a:buNone/>
            </a:pPr>
            <a:r>
              <a:rPr lang="en-US" sz="1000" b="1" spc="100" kern="0" dirty="0">
                <a:solidFill>
                  <a:srgbClr val="2E8B2E"/>
                </a:solidFill>
                <a:latin typeface="Calibri" pitchFamily="34" charset="0"/>
                <a:ea typeface="Calibri" pitchFamily="34" charset="-122"/>
                <a:cs typeface="Calibri" pitchFamily="34" charset="-120"/>
              </a:rPr>
              <a:t>Traitement comptable</a:t>
            </a:r>
            <a:endParaRPr lang="en-US" sz="1000" dirty="0"/>
          </a:p>
        </p:txBody>
      </p:sp>
      <p:sp>
        <p:nvSpPr>
          <p:cNvPr id="23" name="Text 19"/>
          <p:cNvSpPr/>
          <p:nvPr/>
        </p:nvSpPr>
        <p:spPr>
          <a:xfrm>
            <a:off x="6455664" y="5349240"/>
            <a:ext cx="4910328" cy="685800"/>
          </a:xfrm>
          <a:prstGeom prst="rect">
            <a:avLst/>
          </a:prstGeom>
          <a:noFill/>
          <a:ln/>
        </p:spPr>
        <p:txBody>
          <a:bodyPr wrap="square" lIns="0" tIns="0" rIns="0" bIns="0" rtlCol="0" anchor="t"/>
          <a:lstStyle/>
          <a:p>
            <a:pPr indent="0" marL="0">
              <a:lnSpc>
                <a:spcPct val="100000"/>
              </a:lnSpc>
              <a:buNone/>
            </a:pPr>
            <a:r>
              <a:rPr lang="en-US" sz="1150" b="1" dirty="0">
                <a:solidFill>
                  <a:srgbClr val="16284F"/>
                </a:solidFill>
                <a:latin typeface="Calibri" pitchFamily="34" charset="0"/>
                <a:ea typeface="Calibri" pitchFamily="34" charset="-122"/>
                <a:cs typeface="Calibri" pitchFamily="34" charset="-120"/>
              </a:rPr>
              <a:t>Capitalisable en compte 203 si et seulement si les 6 critères sont remplis cumulativement.</a:t>
            </a:r>
            <a:endParaRPr lang="en-US" sz="1150" dirty="0"/>
          </a:p>
        </p:txBody>
      </p:sp>
      <p:sp>
        <p:nvSpPr>
          <p:cNvPr id="24" name="Text 20"/>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5" name="Text 21"/>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26" name="Text 22"/>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14</a:t>
            </a:r>
            <a:endParaRPr lang="en-US" sz="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IAS 38 §57 — ARRÊTÉ 26/07/2008</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500" b="1" dirty="0">
                <a:solidFill>
                  <a:srgbClr val="16284F"/>
                </a:solidFill>
                <a:latin typeface="Georgia" pitchFamily="34" charset="0"/>
                <a:ea typeface="Georgia" pitchFamily="34" charset="-122"/>
                <a:cs typeface="Georgia" pitchFamily="34" charset="-120"/>
              </a:rPr>
              <a:t>Les six critères cumulatifs (1 à 3)</a:t>
            </a:r>
            <a:endParaRPr lang="en-US" sz="2500" dirty="0"/>
          </a:p>
        </p:txBody>
      </p:sp>
      <p:sp>
        <p:nvSpPr>
          <p:cNvPr id="5" name="Text 3"/>
          <p:cNvSpPr/>
          <p:nvPr/>
        </p:nvSpPr>
        <p:spPr>
          <a:xfrm>
            <a:off x="548640" y="1591056"/>
            <a:ext cx="10972800" cy="320040"/>
          </a:xfrm>
          <a:prstGeom prst="rect">
            <a:avLst/>
          </a:prstGeom>
          <a:noFill/>
          <a:ln/>
        </p:spPr>
        <p:txBody>
          <a:bodyPr wrap="square" lIns="0" tIns="0" rIns="0" bIns="0" rtlCol="0" anchor="ctr"/>
          <a:lstStyle/>
          <a:p>
            <a:pPr indent="0" marL="0">
              <a:buNone/>
            </a:pPr>
            <a:r>
              <a:rPr lang="en-US" sz="1250" b="1" i="1" dirty="0">
                <a:solidFill>
                  <a:srgbClr val="C8102E"/>
                </a:solidFill>
                <a:latin typeface="Calibri" pitchFamily="34" charset="0"/>
                <a:ea typeface="Calibri" pitchFamily="34" charset="-122"/>
                <a:cs typeface="Calibri" pitchFamily="34" charset="-120"/>
              </a:rPr>
              <a:t>Le défaut sur un seul critère interdit la capitalisation des frais de développement.</a:t>
            </a:r>
            <a:endParaRPr lang="en-US" sz="1250" dirty="0"/>
          </a:p>
        </p:txBody>
      </p:sp>
      <p:sp>
        <p:nvSpPr>
          <p:cNvPr id="6" name="Shape 4"/>
          <p:cNvSpPr/>
          <p:nvPr/>
        </p:nvSpPr>
        <p:spPr>
          <a:xfrm>
            <a:off x="548640" y="2011680"/>
            <a:ext cx="11091672" cy="1264920"/>
          </a:xfrm>
          <a:prstGeom prst="roundRect">
            <a:avLst>
              <a:gd name="adj" fmla="val 3614"/>
            </a:avLst>
          </a:prstGeom>
          <a:solidFill>
            <a:srgbClr val="F4F7FB"/>
          </a:solidFill>
          <a:ln w="12700">
            <a:solidFill>
              <a:srgbClr val="E2E9F2"/>
            </a:solidFill>
            <a:prstDash val="solid"/>
          </a:ln>
        </p:spPr>
      </p:sp>
      <p:sp>
        <p:nvSpPr>
          <p:cNvPr id="7" name="Shape 5"/>
          <p:cNvSpPr/>
          <p:nvPr/>
        </p:nvSpPr>
        <p:spPr>
          <a:xfrm>
            <a:off x="713232" y="2360676"/>
            <a:ext cx="566928" cy="566928"/>
          </a:xfrm>
          <a:prstGeom prst="ellipse">
            <a:avLst/>
          </a:prstGeom>
          <a:solidFill>
            <a:srgbClr val="16284F"/>
          </a:solidFill>
          <a:ln/>
        </p:spPr>
      </p:sp>
      <p:sp>
        <p:nvSpPr>
          <p:cNvPr id="8" name="Text 6"/>
          <p:cNvSpPr/>
          <p:nvPr/>
        </p:nvSpPr>
        <p:spPr>
          <a:xfrm>
            <a:off x="713232" y="236067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1</a:t>
            </a:r>
            <a:endParaRPr lang="en-US" sz="2200" dirty="0"/>
          </a:p>
        </p:txBody>
      </p:sp>
      <p:sp>
        <p:nvSpPr>
          <p:cNvPr id="9" name="Text 7"/>
          <p:cNvSpPr/>
          <p:nvPr/>
        </p:nvSpPr>
        <p:spPr>
          <a:xfrm>
            <a:off x="1463040" y="2084832"/>
            <a:ext cx="4023360" cy="11186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Faisabilité TECHNIQUE de l'achèvement</a:t>
            </a:r>
            <a:endParaRPr lang="en-US" sz="1300" dirty="0"/>
          </a:p>
        </p:txBody>
      </p:sp>
      <p:sp>
        <p:nvSpPr>
          <p:cNvPr id="10" name="Shape 8"/>
          <p:cNvSpPr/>
          <p:nvPr/>
        </p:nvSpPr>
        <p:spPr>
          <a:xfrm>
            <a:off x="5532120" y="2194560"/>
            <a:ext cx="12802" cy="899160"/>
          </a:xfrm>
          <a:prstGeom prst="rect">
            <a:avLst/>
          </a:prstGeom>
          <a:solidFill>
            <a:srgbClr val="E2E9F2"/>
          </a:solidFill>
          <a:ln/>
        </p:spPr>
      </p:sp>
      <p:sp>
        <p:nvSpPr>
          <p:cNvPr id="11" name="Text 9"/>
          <p:cNvSpPr/>
          <p:nvPr/>
        </p:nvSpPr>
        <p:spPr>
          <a:xfrm>
            <a:off x="5715000" y="2057400"/>
            <a:ext cx="5715000" cy="11734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PV de tests techniques, prototypes, résultats expérimentaux. Recours à un expert technique externe si nécessaire (NAA 620).</a:t>
            </a:r>
            <a:endParaRPr lang="en-US" sz="1000" dirty="0"/>
          </a:p>
        </p:txBody>
      </p:sp>
      <p:sp>
        <p:nvSpPr>
          <p:cNvPr id="12" name="Shape 10"/>
          <p:cNvSpPr/>
          <p:nvPr/>
        </p:nvSpPr>
        <p:spPr>
          <a:xfrm>
            <a:off x="548640" y="3459480"/>
            <a:ext cx="11091672" cy="1264920"/>
          </a:xfrm>
          <a:prstGeom prst="roundRect">
            <a:avLst>
              <a:gd name="adj" fmla="val 3614"/>
            </a:avLst>
          </a:prstGeom>
          <a:solidFill>
            <a:srgbClr val="F4F7FB"/>
          </a:solidFill>
          <a:ln w="12700">
            <a:solidFill>
              <a:srgbClr val="E2E9F2"/>
            </a:solidFill>
            <a:prstDash val="solid"/>
          </a:ln>
        </p:spPr>
      </p:sp>
      <p:sp>
        <p:nvSpPr>
          <p:cNvPr id="13" name="Shape 11"/>
          <p:cNvSpPr/>
          <p:nvPr/>
        </p:nvSpPr>
        <p:spPr>
          <a:xfrm>
            <a:off x="713232" y="3808476"/>
            <a:ext cx="566928" cy="566928"/>
          </a:xfrm>
          <a:prstGeom prst="ellipse">
            <a:avLst/>
          </a:prstGeom>
          <a:solidFill>
            <a:srgbClr val="16284F"/>
          </a:solidFill>
          <a:ln/>
        </p:spPr>
      </p:sp>
      <p:sp>
        <p:nvSpPr>
          <p:cNvPr id="14" name="Text 12"/>
          <p:cNvSpPr/>
          <p:nvPr/>
        </p:nvSpPr>
        <p:spPr>
          <a:xfrm>
            <a:off x="713232" y="380847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2</a:t>
            </a:r>
            <a:endParaRPr lang="en-US" sz="2200" dirty="0"/>
          </a:p>
        </p:txBody>
      </p:sp>
      <p:sp>
        <p:nvSpPr>
          <p:cNvPr id="15" name="Text 13"/>
          <p:cNvSpPr/>
          <p:nvPr/>
        </p:nvSpPr>
        <p:spPr>
          <a:xfrm>
            <a:off x="1463040" y="3532632"/>
            <a:ext cx="4023360" cy="11186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INTENTION d'achever et d'utiliser ou de vendre</a:t>
            </a:r>
            <a:endParaRPr lang="en-US" sz="1300" dirty="0"/>
          </a:p>
        </p:txBody>
      </p:sp>
      <p:sp>
        <p:nvSpPr>
          <p:cNvPr id="16" name="Shape 14"/>
          <p:cNvSpPr/>
          <p:nvPr/>
        </p:nvSpPr>
        <p:spPr>
          <a:xfrm>
            <a:off x="5532120" y="3642360"/>
            <a:ext cx="12802" cy="899160"/>
          </a:xfrm>
          <a:prstGeom prst="rect">
            <a:avLst/>
          </a:prstGeom>
          <a:solidFill>
            <a:srgbClr val="E2E9F2"/>
          </a:solidFill>
          <a:ln/>
        </p:spPr>
      </p:sp>
      <p:sp>
        <p:nvSpPr>
          <p:cNvPr id="17" name="Text 15"/>
          <p:cNvSpPr/>
          <p:nvPr/>
        </p:nvSpPr>
        <p:spPr>
          <a:xfrm>
            <a:off x="5715000" y="3505200"/>
            <a:ext cx="5715000" cy="11734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PV de conseil, plan stratégique, communications internes/externes.</a:t>
            </a:r>
            <a:endParaRPr lang="en-US" sz="1000" dirty="0"/>
          </a:p>
        </p:txBody>
      </p:sp>
      <p:sp>
        <p:nvSpPr>
          <p:cNvPr id="18" name="Shape 16"/>
          <p:cNvSpPr/>
          <p:nvPr/>
        </p:nvSpPr>
        <p:spPr>
          <a:xfrm>
            <a:off x="548640" y="4907280"/>
            <a:ext cx="11091672" cy="1264920"/>
          </a:xfrm>
          <a:prstGeom prst="roundRect">
            <a:avLst>
              <a:gd name="adj" fmla="val 3614"/>
            </a:avLst>
          </a:prstGeom>
          <a:solidFill>
            <a:srgbClr val="F4F7FB"/>
          </a:solidFill>
          <a:ln w="12700">
            <a:solidFill>
              <a:srgbClr val="E2E9F2"/>
            </a:solidFill>
            <a:prstDash val="solid"/>
          </a:ln>
        </p:spPr>
      </p:sp>
      <p:sp>
        <p:nvSpPr>
          <p:cNvPr id="19" name="Shape 17"/>
          <p:cNvSpPr/>
          <p:nvPr/>
        </p:nvSpPr>
        <p:spPr>
          <a:xfrm>
            <a:off x="713232" y="5256276"/>
            <a:ext cx="566928" cy="566928"/>
          </a:xfrm>
          <a:prstGeom prst="ellipse">
            <a:avLst/>
          </a:prstGeom>
          <a:solidFill>
            <a:srgbClr val="16284F"/>
          </a:solidFill>
          <a:ln/>
        </p:spPr>
      </p:sp>
      <p:sp>
        <p:nvSpPr>
          <p:cNvPr id="20" name="Text 18"/>
          <p:cNvSpPr/>
          <p:nvPr/>
        </p:nvSpPr>
        <p:spPr>
          <a:xfrm>
            <a:off x="713232" y="525627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3</a:t>
            </a:r>
            <a:endParaRPr lang="en-US" sz="2200" dirty="0"/>
          </a:p>
        </p:txBody>
      </p:sp>
      <p:sp>
        <p:nvSpPr>
          <p:cNvPr id="21" name="Text 19"/>
          <p:cNvSpPr/>
          <p:nvPr/>
        </p:nvSpPr>
        <p:spPr>
          <a:xfrm>
            <a:off x="1463040" y="4980432"/>
            <a:ext cx="4023360" cy="11186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CAPACITÉ à utiliser ou à vendre</a:t>
            </a:r>
            <a:endParaRPr lang="en-US" sz="1300" dirty="0"/>
          </a:p>
        </p:txBody>
      </p:sp>
      <p:sp>
        <p:nvSpPr>
          <p:cNvPr id="22" name="Shape 20"/>
          <p:cNvSpPr/>
          <p:nvPr/>
        </p:nvSpPr>
        <p:spPr>
          <a:xfrm>
            <a:off x="5532120" y="5090160"/>
            <a:ext cx="12802" cy="899160"/>
          </a:xfrm>
          <a:prstGeom prst="rect">
            <a:avLst/>
          </a:prstGeom>
          <a:solidFill>
            <a:srgbClr val="E2E9F2"/>
          </a:solidFill>
          <a:ln/>
        </p:spPr>
      </p:sp>
      <p:sp>
        <p:nvSpPr>
          <p:cNvPr id="23" name="Text 21"/>
          <p:cNvSpPr/>
          <p:nvPr/>
        </p:nvSpPr>
        <p:spPr>
          <a:xfrm>
            <a:off x="5715000" y="4953000"/>
            <a:ext cx="5715000" cy="11734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Marché cible, canaux de distribution, contrats de pré-commercialisation, licences nécessaires.</a:t>
            </a:r>
            <a:endParaRPr lang="en-US" sz="1000" dirty="0"/>
          </a:p>
        </p:txBody>
      </p:sp>
      <p:sp>
        <p:nvSpPr>
          <p:cNvPr id="24" name="Text 22"/>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5" name="Text 23"/>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26" name="Text 24"/>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15</a:t>
            </a:r>
            <a:endParaRPr lang="en-US" sz="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IAS 38 §57 — ARRÊTÉ 26/07/2008</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500" b="1" dirty="0">
                <a:solidFill>
                  <a:srgbClr val="16284F"/>
                </a:solidFill>
                <a:latin typeface="Georgia" pitchFamily="34" charset="0"/>
                <a:ea typeface="Georgia" pitchFamily="34" charset="-122"/>
                <a:cs typeface="Georgia" pitchFamily="34" charset="-120"/>
              </a:rPr>
              <a:t>Les six critères cumulatifs (4 à 6)</a:t>
            </a:r>
            <a:endParaRPr lang="en-US" sz="2500" dirty="0"/>
          </a:p>
        </p:txBody>
      </p:sp>
      <p:sp>
        <p:nvSpPr>
          <p:cNvPr id="5" name="Text 3"/>
          <p:cNvSpPr/>
          <p:nvPr/>
        </p:nvSpPr>
        <p:spPr>
          <a:xfrm>
            <a:off x="548640" y="1591056"/>
            <a:ext cx="10972800" cy="320040"/>
          </a:xfrm>
          <a:prstGeom prst="rect">
            <a:avLst/>
          </a:prstGeom>
          <a:noFill/>
          <a:ln/>
        </p:spPr>
        <p:txBody>
          <a:bodyPr wrap="square" lIns="0" tIns="0" rIns="0" bIns="0" rtlCol="0" anchor="ctr"/>
          <a:lstStyle/>
          <a:p>
            <a:pPr indent="0" marL="0">
              <a:buNone/>
            </a:pPr>
            <a:r>
              <a:rPr lang="en-US" sz="1250" b="1" i="1" dirty="0">
                <a:solidFill>
                  <a:srgbClr val="C8102E"/>
                </a:solidFill>
                <a:latin typeface="Calibri" pitchFamily="34" charset="0"/>
                <a:ea typeface="Calibri" pitchFamily="34" charset="-122"/>
                <a:cs typeface="Calibri" pitchFamily="34" charset="-120"/>
              </a:rPr>
              <a:t>Le défaut sur un seul critère interdit la capitalisation des frais de développement.</a:t>
            </a:r>
            <a:endParaRPr lang="en-US" sz="1250" dirty="0"/>
          </a:p>
        </p:txBody>
      </p:sp>
      <p:sp>
        <p:nvSpPr>
          <p:cNvPr id="6" name="Shape 4"/>
          <p:cNvSpPr/>
          <p:nvPr/>
        </p:nvSpPr>
        <p:spPr>
          <a:xfrm>
            <a:off x="548640" y="2011680"/>
            <a:ext cx="11091672" cy="1264920"/>
          </a:xfrm>
          <a:prstGeom prst="roundRect">
            <a:avLst>
              <a:gd name="adj" fmla="val 3614"/>
            </a:avLst>
          </a:prstGeom>
          <a:solidFill>
            <a:srgbClr val="F4F7FB"/>
          </a:solidFill>
          <a:ln w="12700">
            <a:solidFill>
              <a:srgbClr val="E2E9F2"/>
            </a:solidFill>
            <a:prstDash val="solid"/>
          </a:ln>
        </p:spPr>
      </p:sp>
      <p:sp>
        <p:nvSpPr>
          <p:cNvPr id="7" name="Shape 5"/>
          <p:cNvSpPr/>
          <p:nvPr/>
        </p:nvSpPr>
        <p:spPr>
          <a:xfrm>
            <a:off x="713232" y="2360676"/>
            <a:ext cx="566928" cy="566928"/>
          </a:xfrm>
          <a:prstGeom prst="ellipse">
            <a:avLst/>
          </a:prstGeom>
          <a:solidFill>
            <a:srgbClr val="16284F"/>
          </a:solidFill>
          <a:ln/>
        </p:spPr>
      </p:sp>
      <p:sp>
        <p:nvSpPr>
          <p:cNvPr id="8" name="Text 6"/>
          <p:cNvSpPr/>
          <p:nvPr/>
        </p:nvSpPr>
        <p:spPr>
          <a:xfrm>
            <a:off x="713232" y="236067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4</a:t>
            </a:r>
            <a:endParaRPr lang="en-US" sz="2200" dirty="0"/>
          </a:p>
        </p:txBody>
      </p:sp>
      <p:sp>
        <p:nvSpPr>
          <p:cNvPr id="9" name="Text 7"/>
          <p:cNvSpPr/>
          <p:nvPr/>
        </p:nvSpPr>
        <p:spPr>
          <a:xfrm>
            <a:off x="1463040" y="2084832"/>
            <a:ext cx="4023360" cy="11186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AVANTAGES ÉCONOMIQUES FUTURS probables</a:t>
            </a:r>
            <a:endParaRPr lang="en-US" sz="1300" dirty="0"/>
          </a:p>
        </p:txBody>
      </p:sp>
      <p:sp>
        <p:nvSpPr>
          <p:cNvPr id="10" name="Shape 8"/>
          <p:cNvSpPr/>
          <p:nvPr/>
        </p:nvSpPr>
        <p:spPr>
          <a:xfrm>
            <a:off x="5532120" y="2194560"/>
            <a:ext cx="12802" cy="899160"/>
          </a:xfrm>
          <a:prstGeom prst="rect">
            <a:avLst/>
          </a:prstGeom>
          <a:solidFill>
            <a:srgbClr val="E2E9F2"/>
          </a:solidFill>
          <a:ln/>
        </p:spPr>
      </p:sp>
      <p:sp>
        <p:nvSpPr>
          <p:cNvPr id="11" name="Text 9"/>
          <p:cNvSpPr/>
          <p:nvPr/>
        </p:nvSpPr>
        <p:spPr>
          <a:xfrm>
            <a:off x="5715000" y="2057400"/>
            <a:ext cx="5715000" cy="11734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Business plan détaillé, études de marché, calcul VAN / DCF, benchmarks sectoriels. Cohérence avec le plan stratégique.</a:t>
            </a:r>
            <a:endParaRPr lang="en-US" sz="1000" dirty="0"/>
          </a:p>
        </p:txBody>
      </p:sp>
      <p:sp>
        <p:nvSpPr>
          <p:cNvPr id="12" name="Shape 10"/>
          <p:cNvSpPr/>
          <p:nvPr/>
        </p:nvSpPr>
        <p:spPr>
          <a:xfrm>
            <a:off x="548640" y="3459480"/>
            <a:ext cx="11091672" cy="1264920"/>
          </a:xfrm>
          <a:prstGeom prst="roundRect">
            <a:avLst>
              <a:gd name="adj" fmla="val 3614"/>
            </a:avLst>
          </a:prstGeom>
          <a:solidFill>
            <a:srgbClr val="F4F7FB"/>
          </a:solidFill>
          <a:ln w="12700">
            <a:solidFill>
              <a:srgbClr val="E2E9F2"/>
            </a:solidFill>
            <a:prstDash val="solid"/>
          </a:ln>
        </p:spPr>
      </p:sp>
      <p:sp>
        <p:nvSpPr>
          <p:cNvPr id="13" name="Shape 11"/>
          <p:cNvSpPr/>
          <p:nvPr/>
        </p:nvSpPr>
        <p:spPr>
          <a:xfrm>
            <a:off x="713232" y="3808476"/>
            <a:ext cx="566928" cy="566928"/>
          </a:xfrm>
          <a:prstGeom prst="ellipse">
            <a:avLst/>
          </a:prstGeom>
          <a:solidFill>
            <a:srgbClr val="16284F"/>
          </a:solidFill>
          <a:ln/>
        </p:spPr>
      </p:sp>
      <p:sp>
        <p:nvSpPr>
          <p:cNvPr id="14" name="Text 12"/>
          <p:cNvSpPr/>
          <p:nvPr/>
        </p:nvSpPr>
        <p:spPr>
          <a:xfrm>
            <a:off x="713232" y="380847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5</a:t>
            </a:r>
            <a:endParaRPr lang="en-US" sz="2200" dirty="0"/>
          </a:p>
        </p:txBody>
      </p:sp>
      <p:sp>
        <p:nvSpPr>
          <p:cNvPr id="15" name="Text 13"/>
          <p:cNvSpPr/>
          <p:nvPr/>
        </p:nvSpPr>
        <p:spPr>
          <a:xfrm>
            <a:off x="1463040" y="3532632"/>
            <a:ext cx="4023360" cy="11186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Disponibilité des RESSOURCES appropriées</a:t>
            </a:r>
            <a:endParaRPr lang="en-US" sz="1300" dirty="0"/>
          </a:p>
        </p:txBody>
      </p:sp>
      <p:sp>
        <p:nvSpPr>
          <p:cNvPr id="16" name="Shape 14"/>
          <p:cNvSpPr/>
          <p:nvPr/>
        </p:nvSpPr>
        <p:spPr>
          <a:xfrm>
            <a:off x="5532120" y="3642360"/>
            <a:ext cx="12802" cy="899160"/>
          </a:xfrm>
          <a:prstGeom prst="rect">
            <a:avLst/>
          </a:prstGeom>
          <a:solidFill>
            <a:srgbClr val="E2E9F2"/>
          </a:solidFill>
          <a:ln/>
        </p:spPr>
      </p:sp>
      <p:sp>
        <p:nvSpPr>
          <p:cNvPr id="17" name="Text 15"/>
          <p:cNvSpPr/>
          <p:nvPr/>
        </p:nvSpPr>
        <p:spPr>
          <a:xfrm>
            <a:off x="5715000" y="3505200"/>
            <a:ext cx="5715000" cy="11734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Plan de financement, accords bancaires, plan de charge des équipes R&amp;D, ressources budgétées.</a:t>
            </a:r>
            <a:endParaRPr lang="en-US" sz="1000" dirty="0"/>
          </a:p>
        </p:txBody>
      </p:sp>
      <p:sp>
        <p:nvSpPr>
          <p:cNvPr id="18" name="Shape 16"/>
          <p:cNvSpPr/>
          <p:nvPr/>
        </p:nvSpPr>
        <p:spPr>
          <a:xfrm>
            <a:off x="548640" y="4907280"/>
            <a:ext cx="11091672" cy="1264920"/>
          </a:xfrm>
          <a:prstGeom prst="roundRect">
            <a:avLst>
              <a:gd name="adj" fmla="val 3614"/>
            </a:avLst>
          </a:prstGeom>
          <a:solidFill>
            <a:srgbClr val="F4F7FB"/>
          </a:solidFill>
          <a:ln w="12700">
            <a:solidFill>
              <a:srgbClr val="E2E9F2"/>
            </a:solidFill>
            <a:prstDash val="solid"/>
          </a:ln>
        </p:spPr>
      </p:sp>
      <p:sp>
        <p:nvSpPr>
          <p:cNvPr id="19" name="Shape 17"/>
          <p:cNvSpPr/>
          <p:nvPr/>
        </p:nvSpPr>
        <p:spPr>
          <a:xfrm>
            <a:off x="713232" y="5256276"/>
            <a:ext cx="566928" cy="566928"/>
          </a:xfrm>
          <a:prstGeom prst="ellipse">
            <a:avLst/>
          </a:prstGeom>
          <a:solidFill>
            <a:srgbClr val="16284F"/>
          </a:solidFill>
          <a:ln/>
        </p:spPr>
      </p:sp>
      <p:sp>
        <p:nvSpPr>
          <p:cNvPr id="20" name="Text 18"/>
          <p:cNvSpPr/>
          <p:nvPr/>
        </p:nvSpPr>
        <p:spPr>
          <a:xfrm>
            <a:off x="713232" y="525627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6</a:t>
            </a:r>
            <a:endParaRPr lang="en-US" sz="2200" dirty="0"/>
          </a:p>
        </p:txBody>
      </p:sp>
      <p:sp>
        <p:nvSpPr>
          <p:cNvPr id="21" name="Text 19"/>
          <p:cNvSpPr/>
          <p:nvPr/>
        </p:nvSpPr>
        <p:spPr>
          <a:xfrm>
            <a:off x="1463040" y="4980432"/>
            <a:ext cx="4023360" cy="11186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ÉVALUATION FIABLE des dépenses attribuables</a:t>
            </a:r>
            <a:endParaRPr lang="en-US" sz="1300" dirty="0"/>
          </a:p>
        </p:txBody>
      </p:sp>
      <p:sp>
        <p:nvSpPr>
          <p:cNvPr id="22" name="Shape 20"/>
          <p:cNvSpPr/>
          <p:nvPr/>
        </p:nvSpPr>
        <p:spPr>
          <a:xfrm>
            <a:off x="5532120" y="5090160"/>
            <a:ext cx="12802" cy="899160"/>
          </a:xfrm>
          <a:prstGeom prst="rect">
            <a:avLst/>
          </a:prstGeom>
          <a:solidFill>
            <a:srgbClr val="E2E9F2"/>
          </a:solidFill>
          <a:ln/>
        </p:spPr>
      </p:sp>
      <p:sp>
        <p:nvSpPr>
          <p:cNvPr id="23" name="Text 21"/>
          <p:cNvSpPr/>
          <p:nvPr/>
        </p:nvSpPr>
        <p:spPr>
          <a:xfrm>
            <a:off x="5715000" y="4953000"/>
            <a:ext cx="5715000" cy="11734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Système analytique de suivi par projet, feuilles de temps, imputations directes, traçabilité des frais externes.</a:t>
            </a:r>
            <a:endParaRPr lang="en-US" sz="1000" dirty="0"/>
          </a:p>
        </p:txBody>
      </p:sp>
      <p:sp>
        <p:nvSpPr>
          <p:cNvPr id="24" name="Text 22"/>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5" name="Text 23"/>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26" name="Text 24"/>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16</a:t>
            </a:r>
            <a:endParaRPr lang="en-US" sz="8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IAS 38 §66-67 — ARRÊTÉ 26/07/2008</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Coût capitalisable : dépenses incluses et exclues</a:t>
            </a:r>
            <a:endParaRPr lang="en-US" sz="2800" dirty="0"/>
          </a:p>
        </p:txBody>
      </p:sp>
      <p:sp>
        <p:nvSpPr>
          <p:cNvPr id="5" name="Shape 3"/>
          <p:cNvSpPr/>
          <p:nvPr/>
        </p:nvSpPr>
        <p:spPr>
          <a:xfrm>
            <a:off x="548640" y="1783080"/>
            <a:ext cx="5458968" cy="4343400"/>
          </a:xfrm>
          <a:prstGeom prst="roundRect">
            <a:avLst>
              <a:gd name="adj" fmla="val 1474"/>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5458968" cy="777240"/>
          </a:xfrm>
          <a:prstGeom prst="rect">
            <a:avLst/>
          </a:prstGeom>
          <a:solidFill>
            <a:srgbClr val="2E8B2E"/>
          </a:solidFill>
          <a:ln/>
        </p:spPr>
      </p:sp>
      <p:pic>
        <p:nvPicPr>
          <p:cNvPr id="7" name="Image 0" descr="icons/check.png">    </p:cNvPr>
          <p:cNvPicPr>
            <a:picLocks noChangeAspect="1"/>
          </p:cNvPicPr>
          <p:nvPr/>
        </p:nvPicPr>
        <p:blipFill>
          <a:blip r:embed="rId1"/>
          <a:stretch>
            <a:fillRect/>
          </a:stretch>
        </p:blipFill>
        <p:spPr>
          <a:xfrm>
            <a:off x="822960" y="1975104"/>
            <a:ext cx="384048" cy="384048"/>
          </a:xfrm>
          <a:prstGeom prst="rect">
            <a:avLst/>
          </a:prstGeom>
        </p:spPr>
      </p:pic>
      <p:sp>
        <p:nvSpPr>
          <p:cNvPr id="8" name="Text 5"/>
          <p:cNvSpPr/>
          <p:nvPr/>
        </p:nvSpPr>
        <p:spPr>
          <a:xfrm>
            <a:off x="1371600" y="1783080"/>
            <a:ext cx="4572000" cy="777240"/>
          </a:xfrm>
          <a:prstGeom prst="rect">
            <a:avLst/>
          </a:prstGeom>
          <a:noFill/>
          <a:ln/>
        </p:spPr>
        <p:txBody>
          <a:bodyPr wrap="square" lIns="0" tIns="0" rIns="0" bIns="0" rtlCol="0" anchor="ctr"/>
          <a:lstStyle/>
          <a:p>
            <a:pPr indent="0" marL="0">
              <a:buNone/>
            </a:pPr>
            <a:r>
              <a:rPr lang="en-US" sz="1600" b="1" dirty="0">
                <a:solidFill>
                  <a:srgbClr val="FFFFFF"/>
                </a:solidFill>
                <a:latin typeface="Georgia" pitchFamily="34" charset="0"/>
                <a:ea typeface="Georgia" pitchFamily="34" charset="-122"/>
                <a:cs typeface="Georgia" pitchFamily="34" charset="-120"/>
              </a:rPr>
              <a:t>INCLUS dans le coût</a:t>
            </a:r>
            <a:endParaRPr lang="en-US" sz="1600" dirty="0"/>
          </a:p>
        </p:txBody>
      </p:sp>
      <p:sp>
        <p:nvSpPr>
          <p:cNvPr id="9" name="Text 6"/>
          <p:cNvSpPr/>
          <p:nvPr/>
        </p:nvSpPr>
        <p:spPr>
          <a:xfrm>
            <a:off x="841248" y="2743200"/>
            <a:ext cx="4892040" cy="3200400"/>
          </a:xfrm>
          <a:prstGeom prst="rect">
            <a:avLst/>
          </a:prstGeom>
          <a:noFill/>
          <a:ln/>
        </p:spPr>
        <p:txBody>
          <a:bodyPr wrap="square" lIns="0" tIns="0" rIns="0" bIns="0" rtlCol="0" anchor="t"/>
          <a:lstStyle/>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Salaires et charges des personnels affectés au développement (prorata du temps — feuilles de temps obligatoires)</a:t>
            </a:r>
            <a:endParaRPr lang="en-US" sz="1200" dirty="0"/>
          </a:p>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Matériels et fournitures consommés lors du développement</a:t>
            </a:r>
            <a:endParaRPr lang="en-US" sz="1200" dirty="0"/>
          </a:p>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Coûts des prestations externes (consultants, sous-traitants spécialisés)</a:t>
            </a:r>
            <a:endParaRPr lang="en-US" sz="1200" dirty="0"/>
          </a:p>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Frais d'enregistrement des droits juridiques (brevets, marques)</a:t>
            </a:r>
            <a:endParaRPr lang="en-US" sz="1200" dirty="0"/>
          </a:p>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Amortissement des immobilisations utilisées pour générer l'actif</a:t>
            </a:r>
            <a:endParaRPr lang="en-US" sz="1200" dirty="0"/>
          </a:p>
        </p:txBody>
      </p:sp>
      <p:sp>
        <p:nvSpPr>
          <p:cNvPr id="10" name="Shape 7"/>
          <p:cNvSpPr/>
          <p:nvPr/>
        </p:nvSpPr>
        <p:spPr>
          <a:xfrm>
            <a:off x="6181344" y="1783080"/>
            <a:ext cx="5458968" cy="4343400"/>
          </a:xfrm>
          <a:prstGeom prst="roundRect">
            <a:avLst>
              <a:gd name="adj" fmla="val 1474"/>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6181344" y="1783080"/>
            <a:ext cx="5458968" cy="777240"/>
          </a:xfrm>
          <a:prstGeom prst="rect">
            <a:avLst/>
          </a:prstGeom>
          <a:solidFill>
            <a:srgbClr val="C8102E"/>
          </a:solidFill>
          <a:ln/>
        </p:spPr>
      </p:sp>
      <p:pic>
        <p:nvPicPr>
          <p:cNvPr id="12" name="Image 1" descr="icons/warning.png">    </p:cNvPr>
          <p:cNvPicPr>
            <a:picLocks noChangeAspect="1"/>
          </p:cNvPicPr>
          <p:nvPr/>
        </p:nvPicPr>
        <p:blipFill>
          <a:blip r:embed="rId2"/>
          <a:stretch>
            <a:fillRect/>
          </a:stretch>
        </p:blipFill>
        <p:spPr>
          <a:xfrm>
            <a:off x="6455664" y="1975104"/>
            <a:ext cx="384048" cy="384048"/>
          </a:xfrm>
          <a:prstGeom prst="rect">
            <a:avLst/>
          </a:prstGeom>
        </p:spPr>
      </p:pic>
      <p:sp>
        <p:nvSpPr>
          <p:cNvPr id="13" name="Text 9"/>
          <p:cNvSpPr/>
          <p:nvPr/>
        </p:nvSpPr>
        <p:spPr>
          <a:xfrm>
            <a:off x="7004304" y="1783080"/>
            <a:ext cx="4572000" cy="777240"/>
          </a:xfrm>
          <a:prstGeom prst="rect">
            <a:avLst/>
          </a:prstGeom>
          <a:noFill/>
          <a:ln/>
        </p:spPr>
        <p:txBody>
          <a:bodyPr wrap="square" lIns="0" tIns="0" rIns="0" bIns="0" rtlCol="0" anchor="ctr"/>
          <a:lstStyle/>
          <a:p>
            <a:pPr indent="0" marL="0">
              <a:buNone/>
            </a:pPr>
            <a:r>
              <a:rPr lang="en-US" sz="1600" b="1" dirty="0">
                <a:solidFill>
                  <a:srgbClr val="FFFFFF"/>
                </a:solidFill>
                <a:latin typeface="Georgia" pitchFamily="34" charset="0"/>
                <a:ea typeface="Georgia" pitchFamily="34" charset="-122"/>
                <a:cs typeface="Georgia" pitchFamily="34" charset="-120"/>
              </a:rPr>
              <a:t>EXCLUS — à passer en charges</a:t>
            </a:r>
            <a:endParaRPr lang="en-US" sz="1600" dirty="0"/>
          </a:p>
        </p:txBody>
      </p:sp>
      <p:sp>
        <p:nvSpPr>
          <p:cNvPr id="14" name="Text 10"/>
          <p:cNvSpPr/>
          <p:nvPr/>
        </p:nvSpPr>
        <p:spPr>
          <a:xfrm>
            <a:off x="6473952" y="2743200"/>
            <a:ext cx="4892040" cy="3200400"/>
          </a:xfrm>
          <a:prstGeom prst="rect">
            <a:avLst/>
          </a:prstGeom>
          <a:noFill/>
          <a:ln/>
        </p:spPr>
        <p:txBody>
          <a:bodyPr wrap="square" lIns="0" tIns="0" rIns="0" bIns="0" rtlCol="0" anchor="t"/>
          <a:lstStyle/>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Frais administratifs et frais généraux non directement attribuables</a:t>
            </a:r>
            <a:endParaRPr lang="en-US" sz="1200" dirty="0"/>
          </a:p>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Inefficacités identifiées et pertes d'exploitation préalables à la performance prévue</a:t>
            </a:r>
            <a:endParaRPr lang="en-US" sz="1200" dirty="0"/>
          </a:p>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Frais de formation du personnel pour utiliser l'actif</a:t>
            </a:r>
            <a:endParaRPr lang="en-US" sz="1200" dirty="0"/>
          </a:p>
          <a:p>
            <a:pPr marL="177800" indent="-177800">
              <a:spcAft>
                <a:spcPts val="1000"/>
              </a:spcAft>
              <a:buSzPct val="100000"/>
              <a:buChar char="▪"/>
            </a:pPr>
            <a:r>
              <a:rPr lang="en-US" sz="1200" dirty="0">
                <a:solidFill>
                  <a:srgbClr val="3A4458"/>
                </a:solidFill>
                <a:latin typeface="Calibri" pitchFamily="34" charset="0"/>
                <a:ea typeface="Calibri" pitchFamily="34" charset="-122"/>
                <a:cs typeface="Calibri" pitchFamily="34" charset="-120"/>
              </a:rPr>
              <a:t>Frais de prélancement commercial</a:t>
            </a:r>
            <a:endParaRPr lang="en-US" sz="1200" dirty="0"/>
          </a:p>
        </p:txBody>
      </p:sp>
      <p:sp>
        <p:nvSpPr>
          <p:cNvPr id="15" name="Text 11"/>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6" name="Text 12"/>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17" name="Text 13"/>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17</a:t>
            </a:r>
            <a:endParaRPr lang="en-US" sz="8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COMPTE 203 — SUIVI ULTÉRIEUR</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Amortissement et dépréciation des frais capitalisés</a:t>
            </a:r>
            <a:endParaRPr lang="en-US" sz="2600" dirty="0"/>
          </a:p>
        </p:txBody>
      </p:sp>
      <p:sp>
        <p:nvSpPr>
          <p:cNvPr id="5" name="Shape 3"/>
          <p:cNvSpPr/>
          <p:nvPr/>
        </p:nvSpPr>
        <p:spPr>
          <a:xfrm>
            <a:off x="548640" y="1737360"/>
            <a:ext cx="6675120" cy="4434840"/>
          </a:xfrm>
          <a:prstGeom prst="roundRect">
            <a:avLst>
              <a:gd name="adj" fmla="val 1237"/>
            </a:avLst>
          </a:prstGeom>
          <a:solidFill>
            <a:srgbClr val="FFFFFF"/>
          </a:solidFill>
          <a:ln w="12700">
            <a:solidFill>
              <a:srgbClr val="E2E9F2"/>
            </a:solidFill>
            <a:prstDash val="solid"/>
          </a:ln>
        </p:spPr>
      </p:sp>
      <p:sp>
        <p:nvSpPr>
          <p:cNvPr id="6" name="Text 4"/>
          <p:cNvSpPr/>
          <p:nvPr/>
        </p:nvSpPr>
        <p:spPr>
          <a:xfrm>
            <a:off x="841248" y="1965960"/>
            <a:ext cx="6126480" cy="4023360"/>
          </a:xfrm>
          <a:prstGeom prst="rect">
            <a:avLst/>
          </a:prstGeom>
          <a:noFill/>
          <a:ln/>
        </p:spPr>
        <p:txBody>
          <a:bodyPr wrap="square" lIns="0" tIns="0" rIns="0" bIns="0" rtlCol="0" anchor="t"/>
          <a:lstStyle/>
          <a:p>
            <a:pPr indent="0" marL="0">
              <a:lnSpc>
                <a:spcPct val="102000"/>
              </a:lnSpc>
              <a:spcAft>
                <a:spcPts val="200"/>
              </a:spcAft>
              <a:buNone/>
            </a:pPr>
            <a:r>
              <a:rPr lang="en-US" sz="1350" b="1" dirty="0">
                <a:solidFill>
                  <a:srgbClr val="16284F"/>
                </a:solidFill>
              </a:rPr>
              <a:t>Début de l'amortissement
</a:t>
            </a:r>
            <a:endParaRPr lang="en-US" sz="1350" dirty="0"/>
          </a:p>
          <a:p>
            <a:pPr indent="0" marL="0">
              <a:lnSpc>
                <a:spcPct val="102000"/>
              </a:lnSpc>
              <a:spcAft>
                <a:spcPts val="1000"/>
              </a:spcAft>
              <a:buNone/>
            </a:pPr>
            <a:r>
              <a:rPr lang="en-US" sz="1300" dirty="0">
                <a:solidFill>
                  <a:srgbClr val="3A4458"/>
                </a:solidFill>
              </a:rPr>
              <a:t>À la date de mise en service ou de disponibilité pour l'utilisation prévue.
</a:t>
            </a:r>
            <a:endParaRPr lang="en-US" sz="1350" dirty="0"/>
          </a:p>
          <a:p>
            <a:pPr indent="0" marL="0">
              <a:lnSpc>
                <a:spcPct val="102000"/>
              </a:lnSpc>
              <a:spcAft>
                <a:spcPts val="200"/>
              </a:spcAft>
              <a:buNone/>
            </a:pPr>
            <a:r>
              <a:rPr lang="en-US" sz="1350" b="1" dirty="0">
                <a:solidFill>
                  <a:srgbClr val="16284F"/>
                </a:solidFill>
              </a:rPr>
              <a:t>Durée d'amortissement
</a:t>
            </a:r>
            <a:endParaRPr lang="en-US" sz="1350" dirty="0"/>
          </a:p>
          <a:p>
            <a:pPr indent="0" marL="0">
              <a:lnSpc>
                <a:spcPct val="102000"/>
              </a:lnSpc>
              <a:buNone/>
            </a:pPr>
            <a:r>
              <a:rPr lang="en-US" sz="1300" dirty="0">
                <a:solidFill>
                  <a:srgbClr val="3A4458"/>
                </a:solidFill>
              </a:rPr>
              <a:t>Durée de vie utile estimée : généralement 5 à 10 ans pour un procédé technique, 3 à 5 ans pour un logiciel développé en interne.</a:t>
            </a:r>
            <a:endParaRPr lang="en-US" sz="1350" dirty="0"/>
          </a:p>
        </p:txBody>
      </p:sp>
      <p:sp>
        <p:nvSpPr>
          <p:cNvPr id="7" name="Shape 5"/>
          <p:cNvSpPr/>
          <p:nvPr/>
        </p:nvSpPr>
        <p:spPr>
          <a:xfrm>
            <a:off x="7406640" y="1737360"/>
            <a:ext cx="4233672" cy="4434840"/>
          </a:xfrm>
          <a:prstGeom prst="roundRect">
            <a:avLst>
              <a:gd name="adj" fmla="val 1296"/>
            </a:avLst>
          </a:prstGeom>
          <a:solidFill>
            <a:srgbClr val="16284F"/>
          </a:solidFill>
          <a:ln/>
        </p:spPr>
      </p:sp>
      <p:sp>
        <p:nvSpPr>
          <p:cNvPr id="8" name="Text 6"/>
          <p:cNvSpPr/>
          <p:nvPr/>
        </p:nvSpPr>
        <p:spPr>
          <a:xfrm>
            <a:off x="7680960" y="1965960"/>
            <a:ext cx="3657600" cy="640080"/>
          </a:xfrm>
          <a:prstGeom prst="rect">
            <a:avLst/>
          </a:prstGeom>
          <a:noFill/>
          <a:ln/>
        </p:spPr>
        <p:txBody>
          <a:bodyPr wrap="square" lIns="0" tIns="0" rIns="0" bIns="0" rtlCol="0" anchor="t"/>
          <a:lstStyle/>
          <a:p>
            <a:pPr indent="0" marL="0">
              <a:lnSpc>
                <a:spcPct val="95000"/>
              </a:lnSpc>
              <a:buNone/>
            </a:pPr>
            <a:r>
              <a:rPr lang="en-US" sz="1450" b="1" dirty="0">
                <a:solidFill>
                  <a:srgbClr val="C9A24B"/>
                </a:solidFill>
                <a:latin typeface="Georgia" pitchFamily="34" charset="0"/>
                <a:ea typeface="Georgia" pitchFamily="34" charset="-122"/>
                <a:cs typeface="Georgia" pitchFamily="34" charset="-120"/>
              </a:rPr>
              <a:t>Test de perte de valeur</a:t>
            </a:r>
            <a:endParaRPr lang="en-US" sz="1450" dirty="0"/>
          </a:p>
        </p:txBody>
      </p:sp>
      <p:sp>
        <p:nvSpPr>
          <p:cNvPr id="9" name="Text 7"/>
          <p:cNvSpPr/>
          <p:nvPr/>
        </p:nvSpPr>
        <p:spPr>
          <a:xfrm>
            <a:off x="7680960" y="2697480"/>
            <a:ext cx="3703320" cy="3291840"/>
          </a:xfrm>
          <a:prstGeom prst="rect">
            <a:avLst/>
          </a:prstGeom>
          <a:noFill/>
          <a:ln/>
        </p:spPr>
        <p:txBody>
          <a:bodyPr wrap="square" lIns="0" tIns="0" rIns="0" bIns="0" rtlCol="0" anchor="t"/>
          <a:lstStyle/>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Test annuel OBLIGATOIRE tant que l'actif n'est pas mis en service (IAS 36 §10).</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Une fois en service : test seulement en présence d'un indicateur de perte de valeur (IAS 36 §12).</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Information en annexe : montant capitalisé, durée d'amortissement, dépréciations, hypothèses du test d'impairment.</a:t>
            </a:r>
            <a:endParaRPr lang="en-US" sz="1150" dirty="0"/>
          </a:p>
        </p:txBody>
      </p:sp>
      <p:sp>
        <p:nvSpPr>
          <p:cNvPr id="10"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12"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18</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RÉFÉRENTIEL PÉDAGOGIQUE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Adossement à la « Boîte à outils de l'Auditeur financier »</a:t>
            </a:r>
            <a:endParaRPr lang="en-US" sz="2800" dirty="0"/>
          </a:p>
        </p:txBody>
      </p:sp>
      <p:sp>
        <p:nvSpPr>
          <p:cNvPr id="5" name="Shape 3"/>
          <p:cNvSpPr/>
          <p:nvPr/>
        </p:nvSpPr>
        <p:spPr>
          <a:xfrm>
            <a:off x="548640" y="1691640"/>
            <a:ext cx="6766560" cy="4480560"/>
          </a:xfrm>
          <a:prstGeom prst="roundRect">
            <a:avLst>
              <a:gd name="adj" fmla="val 1224"/>
            </a:avLst>
          </a:prstGeom>
          <a:solidFill>
            <a:srgbClr val="F4F7FB"/>
          </a:solidFill>
          <a:ln w="12700">
            <a:solidFill>
              <a:srgbClr val="E2E9F2"/>
            </a:solidFill>
            <a:prstDash val="solid"/>
          </a:ln>
        </p:spPr>
      </p:sp>
      <p:sp>
        <p:nvSpPr>
          <p:cNvPr id="6" name="Text 4"/>
          <p:cNvSpPr/>
          <p:nvPr/>
        </p:nvSpPr>
        <p:spPr>
          <a:xfrm>
            <a:off x="868680" y="1965960"/>
            <a:ext cx="6172200" cy="3931920"/>
          </a:xfrm>
          <a:prstGeom prst="rect">
            <a:avLst/>
          </a:prstGeom>
          <a:noFill/>
          <a:ln/>
        </p:spPr>
        <p:txBody>
          <a:bodyPr wrap="square" lIns="0" tIns="0" rIns="0" bIns="0" rtlCol="0" anchor="t"/>
          <a:lstStyle/>
          <a:p>
            <a:pPr indent="0" marL="0">
              <a:lnSpc>
                <a:spcPct val="102000"/>
              </a:lnSpc>
              <a:spcAft>
                <a:spcPts val="400"/>
              </a:spcAft>
              <a:buNone/>
            </a:pPr>
            <a:r>
              <a:rPr lang="en-US" sz="1500" b="1" dirty="0">
                <a:solidFill>
                  <a:srgbClr val="16284F"/>
                </a:solidFill>
              </a:rPr>
              <a:t>Dossier 5</a:t>
            </a:r>
            <a:endParaRPr lang="en-US" sz="1500" dirty="0"/>
          </a:p>
          <a:p>
            <a:pPr indent="0" marL="0">
              <a:lnSpc>
                <a:spcPct val="102000"/>
              </a:lnSpc>
              <a:spcAft>
                <a:spcPts val="1200"/>
              </a:spcAft>
              <a:buNone/>
            </a:pPr>
            <a:r>
              <a:rPr lang="en-US" sz="1300" dirty="0">
                <a:solidFill>
                  <a:srgbClr val="3A4458"/>
                </a:solidFill>
              </a:rPr>
              <a:t>de l'ouvrage de référence de Boccon-Gibod &amp; Vilmint (Dunod, 3ᵉ éd. 2022), section « Approche spécifique sur les comptes d'actif », outils 36 à 47.</a:t>
            </a:r>
            <a:endParaRPr lang="en-US" sz="1500" dirty="0"/>
          </a:p>
          <a:p>
            <a:pPr indent="0" marL="0">
              <a:lnSpc>
                <a:spcPct val="102000"/>
              </a:lnSpc>
              <a:buNone/>
            </a:pPr>
            <a:r>
              <a:rPr lang="en-US" sz="1300" b="1" dirty="0">
                <a:solidFill>
                  <a:srgbClr val="2E8B2E"/>
                </a:solidFill>
              </a:rPr>
              <a:t>Adaptation algérienne. </a:t>
            </a:r>
            <a:pPr indent="0" marL="0">
              <a:lnSpc>
                <a:spcPct val="102000"/>
              </a:lnSpc>
              <a:spcAft>
                <a:spcPts val="1200"/>
              </a:spcAft>
              <a:buNone/>
            </a:pPr>
            <a:r>
              <a:rPr lang="en-US" sz="1300" dirty="0">
                <a:solidFill>
                  <a:srgbClr val="3A4458"/>
                </a:solidFill>
              </a:rPr>
              <a:t>L'ensemble du contenu est adapté à la nomenclature du Système Comptable Financier (SCF) fixée par l'arrêté du 26 juillet 2008, pris en application de la loi n° 07-11 du 25 novembre 2007.</a:t>
            </a:r>
            <a:endParaRPr lang="en-US" sz="1500" dirty="0"/>
          </a:p>
          <a:p>
            <a:pPr indent="0" marL="0">
              <a:lnSpc>
                <a:spcPct val="102000"/>
              </a:lnSpc>
              <a:buNone/>
            </a:pPr>
            <a:r>
              <a:rPr lang="en-US" sz="1300" b="1" dirty="0">
                <a:solidFill>
                  <a:srgbClr val="16284F"/>
                </a:solidFill>
              </a:rPr>
              <a:t>Particularités algériennes traitées. </a:t>
            </a:r>
            <a:pPr indent="0" marL="0">
              <a:lnSpc>
                <a:spcPct val="102000"/>
              </a:lnSpc>
              <a:buNone/>
            </a:pPr>
            <a:r>
              <a:rPr lang="en-US" sz="1300" dirty="0">
                <a:solidFill>
                  <a:srgbClr val="3A4458"/>
                </a:solidFill>
              </a:rPr>
              <a:t>Option de réévaluation (art. 37 loi 07-11), restrictions à l'importation des stocks, créances sur administrations publiques (marchés publics), contrôle des changes et domiciliations (Banque d'Algérie, règlement 07-01).</a:t>
            </a:r>
            <a:endParaRPr lang="en-US" sz="1500" dirty="0"/>
          </a:p>
        </p:txBody>
      </p:sp>
      <p:sp>
        <p:nvSpPr>
          <p:cNvPr id="7" name="Text 5"/>
          <p:cNvSpPr/>
          <p:nvPr/>
        </p:nvSpPr>
        <p:spPr>
          <a:xfrm>
            <a:off x="7635240" y="1783080"/>
            <a:ext cx="4023360" cy="365760"/>
          </a:xfrm>
          <a:prstGeom prst="rect">
            <a:avLst/>
          </a:prstGeom>
          <a:noFill/>
          <a:ln/>
        </p:spPr>
        <p:txBody>
          <a:bodyPr wrap="square" lIns="0" tIns="0" rIns="0" bIns="0" rtlCol="0" anchor="ctr"/>
          <a:lstStyle/>
          <a:p>
            <a:pPr indent="0" marL="0">
              <a:buNone/>
            </a:pPr>
            <a:r>
              <a:rPr lang="en-US" sz="1500" b="1" dirty="0">
                <a:solidFill>
                  <a:srgbClr val="16284F"/>
                </a:solidFill>
                <a:latin typeface="Georgia" pitchFamily="34" charset="0"/>
                <a:ea typeface="Georgia" pitchFamily="34" charset="-122"/>
                <a:cs typeface="Georgia" pitchFamily="34" charset="-120"/>
              </a:rPr>
              <a:t>Convergence SCF — IAS / IFRS</a:t>
            </a:r>
            <a:endParaRPr lang="en-US" sz="1500" dirty="0"/>
          </a:p>
        </p:txBody>
      </p:sp>
      <p:sp>
        <p:nvSpPr>
          <p:cNvPr id="8" name="Shape 6"/>
          <p:cNvSpPr/>
          <p:nvPr/>
        </p:nvSpPr>
        <p:spPr>
          <a:xfrm>
            <a:off x="7635240" y="2286000"/>
            <a:ext cx="4023360" cy="658368"/>
          </a:xfrm>
          <a:prstGeom prst="roundRect">
            <a:avLst>
              <a:gd name="adj" fmla="val 6944"/>
            </a:avLst>
          </a:prstGeom>
          <a:solidFill>
            <a:srgbClr val="FFFFFF"/>
          </a:solidFill>
          <a:ln w="12700">
            <a:solidFill>
              <a:srgbClr val="E2E9F2"/>
            </a:solidFill>
            <a:prstDash val="solid"/>
          </a:ln>
        </p:spPr>
      </p:sp>
      <p:sp>
        <p:nvSpPr>
          <p:cNvPr id="9" name="Shape 7"/>
          <p:cNvSpPr/>
          <p:nvPr/>
        </p:nvSpPr>
        <p:spPr>
          <a:xfrm>
            <a:off x="7635240" y="2286000"/>
            <a:ext cx="73152" cy="658368"/>
          </a:xfrm>
          <a:prstGeom prst="rect">
            <a:avLst/>
          </a:prstGeom>
          <a:solidFill>
            <a:srgbClr val="2E8B2E"/>
          </a:solidFill>
          <a:ln/>
        </p:spPr>
      </p:sp>
      <p:sp>
        <p:nvSpPr>
          <p:cNvPr id="10" name="Text 8"/>
          <p:cNvSpPr/>
          <p:nvPr/>
        </p:nvSpPr>
        <p:spPr>
          <a:xfrm>
            <a:off x="7863840" y="2286000"/>
            <a:ext cx="1188720" cy="658368"/>
          </a:xfrm>
          <a:prstGeom prst="rect">
            <a:avLst/>
          </a:prstGeom>
          <a:noFill/>
          <a:ln/>
        </p:spPr>
        <p:txBody>
          <a:bodyPr wrap="square" lIns="0" tIns="0" rIns="0" bIns="0" rtlCol="0" anchor="ctr"/>
          <a:lstStyle/>
          <a:p>
            <a:pPr indent="0" marL="0">
              <a:buNone/>
            </a:pPr>
            <a:r>
              <a:rPr lang="en-US" sz="1500" b="1" dirty="0">
                <a:solidFill>
                  <a:srgbClr val="2E8B2E"/>
                </a:solidFill>
                <a:latin typeface="Georgia" pitchFamily="34" charset="0"/>
                <a:ea typeface="Georgia" pitchFamily="34" charset="-122"/>
                <a:cs typeface="Georgia" pitchFamily="34" charset="-120"/>
              </a:rPr>
              <a:t>IAS 38</a:t>
            </a:r>
            <a:endParaRPr lang="en-US" sz="1500" dirty="0"/>
          </a:p>
        </p:txBody>
      </p:sp>
      <p:sp>
        <p:nvSpPr>
          <p:cNvPr id="11" name="Text 9"/>
          <p:cNvSpPr/>
          <p:nvPr/>
        </p:nvSpPr>
        <p:spPr>
          <a:xfrm>
            <a:off x="9006840" y="2286000"/>
            <a:ext cx="2560320" cy="65836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Immobilisations incorporelles</a:t>
            </a:r>
            <a:endParaRPr lang="en-US" sz="1250" dirty="0"/>
          </a:p>
        </p:txBody>
      </p:sp>
      <p:sp>
        <p:nvSpPr>
          <p:cNvPr id="12" name="Shape 10"/>
          <p:cNvSpPr/>
          <p:nvPr/>
        </p:nvSpPr>
        <p:spPr>
          <a:xfrm>
            <a:off x="7635240" y="3072384"/>
            <a:ext cx="4023360" cy="658368"/>
          </a:xfrm>
          <a:prstGeom prst="roundRect">
            <a:avLst>
              <a:gd name="adj" fmla="val 6944"/>
            </a:avLst>
          </a:prstGeom>
          <a:solidFill>
            <a:srgbClr val="FFFFFF"/>
          </a:solidFill>
          <a:ln w="12700">
            <a:solidFill>
              <a:srgbClr val="E2E9F2"/>
            </a:solidFill>
            <a:prstDash val="solid"/>
          </a:ln>
        </p:spPr>
      </p:sp>
      <p:sp>
        <p:nvSpPr>
          <p:cNvPr id="13" name="Shape 11"/>
          <p:cNvSpPr/>
          <p:nvPr/>
        </p:nvSpPr>
        <p:spPr>
          <a:xfrm>
            <a:off x="7635240" y="3072384"/>
            <a:ext cx="73152" cy="658368"/>
          </a:xfrm>
          <a:prstGeom prst="rect">
            <a:avLst/>
          </a:prstGeom>
          <a:solidFill>
            <a:srgbClr val="2E8B2E"/>
          </a:solidFill>
          <a:ln/>
        </p:spPr>
      </p:sp>
      <p:sp>
        <p:nvSpPr>
          <p:cNvPr id="14" name="Text 12"/>
          <p:cNvSpPr/>
          <p:nvPr/>
        </p:nvSpPr>
        <p:spPr>
          <a:xfrm>
            <a:off x="7863840" y="3072384"/>
            <a:ext cx="1188720" cy="658368"/>
          </a:xfrm>
          <a:prstGeom prst="rect">
            <a:avLst/>
          </a:prstGeom>
          <a:noFill/>
          <a:ln/>
        </p:spPr>
        <p:txBody>
          <a:bodyPr wrap="square" lIns="0" tIns="0" rIns="0" bIns="0" rtlCol="0" anchor="ctr"/>
          <a:lstStyle/>
          <a:p>
            <a:pPr indent="0" marL="0">
              <a:buNone/>
            </a:pPr>
            <a:r>
              <a:rPr lang="en-US" sz="1500" b="1" dirty="0">
                <a:solidFill>
                  <a:srgbClr val="2E8B2E"/>
                </a:solidFill>
                <a:latin typeface="Georgia" pitchFamily="34" charset="0"/>
                <a:ea typeface="Georgia" pitchFamily="34" charset="-122"/>
                <a:cs typeface="Georgia" pitchFamily="34" charset="-120"/>
              </a:rPr>
              <a:t>IAS 16</a:t>
            </a:r>
            <a:endParaRPr lang="en-US" sz="1500" dirty="0"/>
          </a:p>
        </p:txBody>
      </p:sp>
      <p:sp>
        <p:nvSpPr>
          <p:cNvPr id="15" name="Text 13"/>
          <p:cNvSpPr/>
          <p:nvPr/>
        </p:nvSpPr>
        <p:spPr>
          <a:xfrm>
            <a:off x="9006840" y="3072384"/>
            <a:ext cx="2560320" cy="65836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Immobilisations corporelles</a:t>
            </a:r>
            <a:endParaRPr lang="en-US" sz="1250" dirty="0"/>
          </a:p>
        </p:txBody>
      </p:sp>
      <p:sp>
        <p:nvSpPr>
          <p:cNvPr id="16" name="Shape 14"/>
          <p:cNvSpPr/>
          <p:nvPr/>
        </p:nvSpPr>
        <p:spPr>
          <a:xfrm>
            <a:off x="7635240" y="3858768"/>
            <a:ext cx="4023360" cy="658368"/>
          </a:xfrm>
          <a:prstGeom prst="roundRect">
            <a:avLst>
              <a:gd name="adj" fmla="val 6944"/>
            </a:avLst>
          </a:prstGeom>
          <a:solidFill>
            <a:srgbClr val="FFFFFF"/>
          </a:solidFill>
          <a:ln w="12700">
            <a:solidFill>
              <a:srgbClr val="E2E9F2"/>
            </a:solidFill>
            <a:prstDash val="solid"/>
          </a:ln>
        </p:spPr>
      </p:sp>
      <p:sp>
        <p:nvSpPr>
          <p:cNvPr id="17" name="Shape 15"/>
          <p:cNvSpPr/>
          <p:nvPr/>
        </p:nvSpPr>
        <p:spPr>
          <a:xfrm>
            <a:off x="7635240" y="3858768"/>
            <a:ext cx="73152" cy="658368"/>
          </a:xfrm>
          <a:prstGeom prst="rect">
            <a:avLst/>
          </a:prstGeom>
          <a:solidFill>
            <a:srgbClr val="2E8B2E"/>
          </a:solidFill>
          <a:ln/>
        </p:spPr>
      </p:sp>
      <p:sp>
        <p:nvSpPr>
          <p:cNvPr id="18" name="Text 16"/>
          <p:cNvSpPr/>
          <p:nvPr/>
        </p:nvSpPr>
        <p:spPr>
          <a:xfrm>
            <a:off x="7863840" y="3858768"/>
            <a:ext cx="1188720" cy="658368"/>
          </a:xfrm>
          <a:prstGeom prst="rect">
            <a:avLst/>
          </a:prstGeom>
          <a:noFill/>
          <a:ln/>
        </p:spPr>
        <p:txBody>
          <a:bodyPr wrap="square" lIns="0" tIns="0" rIns="0" bIns="0" rtlCol="0" anchor="ctr"/>
          <a:lstStyle/>
          <a:p>
            <a:pPr indent="0" marL="0">
              <a:buNone/>
            </a:pPr>
            <a:r>
              <a:rPr lang="en-US" sz="1500" b="1" dirty="0">
                <a:solidFill>
                  <a:srgbClr val="2E8B2E"/>
                </a:solidFill>
                <a:latin typeface="Georgia" pitchFamily="34" charset="0"/>
                <a:ea typeface="Georgia" pitchFamily="34" charset="-122"/>
                <a:cs typeface="Georgia" pitchFamily="34" charset="-120"/>
              </a:rPr>
              <a:t>IAS 36</a:t>
            </a:r>
            <a:endParaRPr lang="en-US" sz="1500" dirty="0"/>
          </a:p>
        </p:txBody>
      </p:sp>
      <p:sp>
        <p:nvSpPr>
          <p:cNvPr id="19" name="Text 17"/>
          <p:cNvSpPr/>
          <p:nvPr/>
        </p:nvSpPr>
        <p:spPr>
          <a:xfrm>
            <a:off x="9006840" y="3858768"/>
            <a:ext cx="2560320" cy="65836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Dépréciation d'actifs</a:t>
            </a:r>
            <a:endParaRPr lang="en-US" sz="1250" dirty="0"/>
          </a:p>
        </p:txBody>
      </p:sp>
      <p:sp>
        <p:nvSpPr>
          <p:cNvPr id="20" name="Shape 18"/>
          <p:cNvSpPr/>
          <p:nvPr/>
        </p:nvSpPr>
        <p:spPr>
          <a:xfrm>
            <a:off x="7635240" y="4645152"/>
            <a:ext cx="4023360" cy="658368"/>
          </a:xfrm>
          <a:prstGeom prst="roundRect">
            <a:avLst>
              <a:gd name="adj" fmla="val 6944"/>
            </a:avLst>
          </a:prstGeom>
          <a:solidFill>
            <a:srgbClr val="FFFFFF"/>
          </a:solidFill>
          <a:ln w="12700">
            <a:solidFill>
              <a:srgbClr val="E2E9F2"/>
            </a:solidFill>
            <a:prstDash val="solid"/>
          </a:ln>
        </p:spPr>
      </p:sp>
      <p:sp>
        <p:nvSpPr>
          <p:cNvPr id="21" name="Shape 19"/>
          <p:cNvSpPr/>
          <p:nvPr/>
        </p:nvSpPr>
        <p:spPr>
          <a:xfrm>
            <a:off x="7635240" y="4645152"/>
            <a:ext cx="73152" cy="658368"/>
          </a:xfrm>
          <a:prstGeom prst="rect">
            <a:avLst/>
          </a:prstGeom>
          <a:solidFill>
            <a:srgbClr val="2E8B2E"/>
          </a:solidFill>
          <a:ln/>
        </p:spPr>
      </p:sp>
      <p:sp>
        <p:nvSpPr>
          <p:cNvPr id="22" name="Text 20"/>
          <p:cNvSpPr/>
          <p:nvPr/>
        </p:nvSpPr>
        <p:spPr>
          <a:xfrm>
            <a:off x="7863840" y="4645152"/>
            <a:ext cx="1188720" cy="658368"/>
          </a:xfrm>
          <a:prstGeom prst="rect">
            <a:avLst/>
          </a:prstGeom>
          <a:noFill/>
          <a:ln/>
        </p:spPr>
        <p:txBody>
          <a:bodyPr wrap="square" lIns="0" tIns="0" rIns="0" bIns="0" rtlCol="0" anchor="ctr"/>
          <a:lstStyle/>
          <a:p>
            <a:pPr indent="0" marL="0">
              <a:buNone/>
            </a:pPr>
            <a:r>
              <a:rPr lang="en-US" sz="1500" b="1" dirty="0">
                <a:solidFill>
                  <a:srgbClr val="2E8B2E"/>
                </a:solidFill>
                <a:latin typeface="Georgia" pitchFamily="34" charset="0"/>
                <a:ea typeface="Georgia" pitchFamily="34" charset="-122"/>
                <a:cs typeface="Georgia" pitchFamily="34" charset="-120"/>
              </a:rPr>
              <a:t>IAS 2</a:t>
            </a:r>
            <a:endParaRPr lang="en-US" sz="1500" dirty="0"/>
          </a:p>
        </p:txBody>
      </p:sp>
      <p:sp>
        <p:nvSpPr>
          <p:cNvPr id="23" name="Text 21"/>
          <p:cNvSpPr/>
          <p:nvPr/>
        </p:nvSpPr>
        <p:spPr>
          <a:xfrm>
            <a:off x="9006840" y="4645152"/>
            <a:ext cx="2560320" cy="65836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Stocks</a:t>
            </a:r>
            <a:endParaRPr lang="en-US" sz="1250" dirty="0"/>
          </a:p>
        </p:txBody>
      </p:sp>
      <p:sp>
        <p:nvSpPr>
          <p:cNvPr id="24" name="Shape 22"/>
          <p:cNvSpPr/>
          <p:nvPr/>
        </p:nvSpPr>
        <p:spPr>
          <a:xfrm>
            <a:off x="7635240" y="5431536"/>
            <a:ext cx="4023360" cy="658368"/>
          </a:xfrm>
          <a:prstGeom prst="roundRect">
            <a:avLst>
              <a:gd name="adj" fmla="val 6944"/>
            </a:avLst>
          </a:prstGeom>
          <a:solidFill>
            <a:srgbClr val="FFFFFF"/>
          </a:solidFill>
          <a:ln w="12700">
            <a:solidFill>
              <a:srgbClr val="E2E9F2"/>
            </a:solidFill>
            <a:prstDash val="solid"/>
          </a:ln>
        </p:spPr>
      </p:sp>
      <p:sp>
        <p:nvSpPr>
          <p:cNvPr id="25" name="Shape 23"/>
          <p:cNvSpPr/>
          <p:nvPr/>
        </p:nvSpPr>
        <p:spPr>
          <a:xfrm>
            <a:off x="7635240" y="5431536"/>
            <a:ext cx="73152" cy="658368"/>
          </a:xfrm>
          <a:prstGeom prst="rect">
            <a:avLst/>
          </a:prstGeom>
          <a:solidFill>
            <a:srgbClr val="2E8B2E"/>
          </a:solidFill>
          <a:ln/>
        </p:spPr>
      </p:sp>
      <p:sp>
        <p:nvSpPr>
          <p:cNvPr id="26" name="Text 24"/>
          <p:cNvSpPr/>
          <p:nvPr/>
        </p:nvSpPr>
        <p:spPr>
          <a:xfrm>
            <a:off x="7863840" y="5431536"/>
            <a:ext cx="1188720" cy="658368"/>
          </a:xfrm>
          <a:prstGeom prst="rect">
            <a:avLst/>
          </a:prstGeom>
          <a:noFill/>
          <a:ln/>
        </p:spPr>
        <p:txBody>
          <a:bodyPr wrap="square" lIns="0" tIns="0" rIns="0" bIns="0" rtlCol="0" anchor="ctr"/>
          <a:lstStyle/>
          <a:p>
            <a:pPr indent="0" marL="0">
              <a:buNone/>
            </a:pPr>
            <a:r>
              <a:rPr lang="en-US" sz="1500" b="1" dirty="0">
                <a:solidFill>
                  <a:srgbClr val="2E8B2E"/>
                </a:solidFill>
                <a:latin typeface="Georgia" pitchFamily="34" charset="0"/>
                <a:ea typeface="Georgia" pitchFamily="34" charset="-122"/>
                <a:cs typeface="Georgia" pitchFamily="34" charset="-120"/>
              </a:rPr>
              <a:t>IAS 21</a:t>
            </a:r>
            <a:endParaRPr lang="en-US" sz="1500" dirty="0"/>
          </a:p>
        </p:txBody>
      </p:sp>
      <p:sp>
        <p:nvSpPr>
          <p:cNvPr id="27" name="Text 25"/>
          <p:cNvSpPr/>
          <p:nvPr/>
        </p:nvSpPr>
        <p:spPr>
          <a:xfrm>
            <a:off x="9006840" y="5431536"/>
            <a:ext cx="2560320" cy="65836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Variations de cours des devises</a:t>
            </a:r>
            <a:endParaRPr lang="en-US" sz="1250" dirty="0"/>
          </a:p>
        </p:txBody>
      </p:sp>
      <p:sp>
        <p:nvSpPr>
          <p:cNvPr id="28" name="Text 26"/>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9" name="Text 27"/>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Introduction</a:t>
            </a:r>
            <a:endParaRPr lang="en-US" sz="750" dirty="0"/>
          </a:p>
        </p:txBody>
      </p:sp>
      <p:sp>
        <p:nvSpPr>
          <p:cNvPr id="30" name="Text 28"/>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a:t>
            </a:r>
            <a:endParaRPr lang="en-US" sz="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0" y="0"/>
            <a:ext cx="12191695" cy="128016"/>
          </a:xfrm>
          <a:prstGeom prst="rect">
            <a:avLst/>
          </a:prstGeom>
          <a:solidFill>
            <a:srgbClr val="C9A24B"/>
          </a:solidFill>
          <a:ln/>
        </p:spPr>
      </p:sp>
      <p:sp>
        <p:nvSpPr>
          <p:cNvPr id="3" name="Shape 1"/>
          <p:cNvSpPr/>
          <p:nvPr/>
        </p:nvSpPr>
        <p:spPr>
          <a:xfrm>
            <a:off x="548640" y="566928"/>
            <a:ext cx="640080" cy="640080"/>
          </a:xfrm>
          <a:prstGeom prst="ellipse">
            <a:avLst/>
          </a:prstGeom>
          <a:solidFill>
            <a:srgbClr val="C9A24B"/>
          </a:solidFill>
          <a:ln/>
        </p:spPr>
      </p:sp>
      <p:pic>
        <p:nvPicPr>
          <p:cNvPr id="4" name="Image 0" descr="icons/briefcase.png">    </p:cNvPr>
          <p:cNvPicPr>
            <a:picLocks noChangeAspect="1"/>
          </p:cNvPicPr>
          <p:nvPr/>
        </p:nvPicPr>
        <p:blipFill>
          <a:blip r:embed="rId1"/>
          <a:stretch>
            <a:fillRect/>
          </a:stretch>
        </p:blipFill>
        <p:spPr>
          <a:xfrm>
            <a:off x="708660" y="726948"/>
            <a:ext cx="320040" cy="320040"/>
          </a:xfrm>
          <a:prstGeom prst="rect">
            <a:avLst/>
          </a:prstGeom>
        </p:spPr>
      </p:pic>
      <p:sp>
        <p:nvSpPr>
          <p:cNvPr id="5" name="Text 2"/>
          <p:cNvSpPr/>
          <p:nvPr/>
        </p:nvSpPr>
        <p:spPr>
          <a:xfrm>
            <a:off x="1325880" y="548640"/>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MISE EN PRATIQUE — START-UP BIOTECH</a:t>
            </a:r>
            <a:endParaRPr lang="en-US" sz="1100" dirty="0"/>
          </a:p>
        </p:txBody>
      </p:sp>
      <p:sp>
        <p:nvSpPr>
          <p:cNvPr id="6" name="Text 3"/>
          <p:cNvSpPr/>
          <p:nvPr/>
        </p:nvSpPr>
        <p:spPr>
          <a:xfrm>
            <a:off x="1325880" y="841248"/>
            <a:ext cx="10332720" cy="822960"/>
          </a:xfrm>
          <a:prstGeom prst="rect">
            <a:avLst/>
          </a:prstGeom>
          <a:noFill/>
          <a:ln/>
        </p:spPr>
        <p:txBody>
          <a:bodyPr wrap="square" lIns="0" tIns="0" rIns="0" bIns="0" rtlCol="0" anchor="ctr"/>
          <a:lstStyle/>
          <a:p>
            <a:pPr indent="0" marL="0">
              <a:lnSpc>
                <a:spcPct val="95000"/>
              </a:lnSpc>
              <a:buNone/>
            </a:pPr>
            <a:r>
              <a:rPr lang="en-US" sz="2500" b="1" dirty="0">
                <a:solidFill>
                  <a:srgbClr val="FFFFFF"/>
                </a:solidFill>
                <a:latin typeface="Georgia" pitchFamily="34" charset="0"/>
                <a:ea typeface="Georgia" pitchFamily="34" charset="-122"/>
                <a:cs typeface="Georgia" pitchFamily="34" charset="-120"/>
              </a:rPr>
              <a:t>ALPHA-DZ — pôle technologique de Sidi Abdellah</a:t>
            </a:r>
            <a:endParaRPr lang="en-US" sz="2500" dirty="0"/>
          </a:p>
        </p:txBody>
      </p:sp>
      <p:sp>
        <p:nvSpPr>
          <p:cNvPr id="7" name="Shape 4"/>
          <p:cNvSpPr/>
          <p:nvPr/>
        </p:nvSpPr>
        <p:spPr>
          <a:xfrm>
            <a:off x="548640" y="1920240"/>
            <a:ext cx="11091672" cy="4251960"/>
          </a:xfrm>
          <a:prstGeom prst="roundRect">
            <a:avLst>
              <a:gd name="adj" fmla="val 1290"/>
            </a:avLst>
          </a:prstGeom>
          <a:solidFill>
            <a:srgbClr val="1E3A6E"/>
          </a:solidFill>
          <a:ln w="12700">
            <a:solidFill>
              <a:srgbClr val="2C4980"/>
            </a:solidFill>
            <a:prstDash val="solid"/>
          </a:ln>
        </p:spPr>
      </p:sp>
      <p:sp>
        <p:nvSpPr>
          <p:cNvPr id="8" name="Text 5"/>
          <p:cNvSpPr/>
          <p:nvPr/>
        </p:nvSpPr>
        <p:spPr>
          <a:xfrm>
            <a:off x="868680" y="2121408"/>
            <a:ext cx="2743200" cy="274320"/>
          </a:xfrm>
          <a:prstGeom prst="rect">
            <a:avLst/>
          </a:prstGeom>
          <a:noFill/>
          <a:ln/>
        </p:spPr>
        <p:txBody>
          <a:bodyPr wrap="square" lIns="0" tIns="0" rIns="0" bIns="0" rtlCol="0" anchor="ctr"/>
          <a:lstStyle/>
          <a:p>
            <a:pPr indent="0" marL="0">
              <a:buNone/>
            </a:pPr>
            <a:r>
              <a:rPr lang="en-US" sz="1000" b="1" spc="200" kern="0" dirty="0">
                <a:solidFill>
                  <a:srgbClr val="C9A24B"/>
                </a:solidFill>
                <a:latin typeface="Calibri" pitchFamily="34" charset="0"/>
                <a:ea typeface="Calibri" pitchFamily="34" charset="-122"/>
                <a:cs typeface="Calibri" pitchFamily="34" charset="-120"/>
              </a:rPr>
              <a:t>ÉNONCÉ</a:t>
            </a:r>
            <a:endParaRPr lang="en-US" sz="1000" dirty="0"/>
          </a:p>
        </p:txBody>
      </p:sp>
      <p:sp>
        <p:nvSpPr>
          <p:cNvPr id="9" name="Text 6"/>
          <p:cNvSpPr/>
          <p:nvPr/>
        </p:nvSpPr>
        <p:spPr>
          <a:xfrm>
            <a:off x="868680" y="2450592"/>
            <a:ext cx="10469880" cy="3566160"/>
          </a:xfrm>
          <a:prstGeom prst="rect">
            <a:avLst/>
          </a:prstGeom>
          <a:noFill/>
          <a:ln/>
        </p:spPr>
        <p:txBody>
          <a:bodyPr wrap="square" lIns="0" tIns="0" rIns="0" bIns="0" rtlCol="0" anchor="t"/>
          <a:lstStyle/>
          <a:p>
            <a:pPr indent="0" marL="0">
              <a:lnSpc>
                <a:spcPct val="112000"/>
              </a:lnSpc>
              <a:buNone/>
            </a:pPr>
            <a:r>
              <a:rPr lang="en-US" sz="1400" b="1" dirty="0">
                <a:solidFill>
                  <a:srgbClr val="C9A24B"/>
                </a:solidFill>
                <a:latin typeface="Calibri" pitchFamily="34" charset="0"/>
                <a:ea typeface="Calibri" pitchFamily="34" charset="-122"/>
                <a:cs typeface="Calibri" pitchFamily="34" charset="-120"/>
              </a:rPr>
              <a:t>BIOPHARMA-DZ</a:t>
            </a:r>
            <a:pPr indent="0" marL="0">
              <a:lnSpc>
                <a:spcPct val="112000"/>
              </a:lnSpc>
              <a:buNone/>
            </a:pPr>
            <a:r>
              <a:rPr lang="en-US" sz="1350" dirty="0">
                <a:solidFill>
                  <a:srgbClr val="E4EBF6"/>
                </a:solidFill>
                <a:latin typeface="Calibri" pitchFamily="34" charset="0"/>
                <a:ea typeface="Calibri" pitchFamily="34" charset="-122"/>
                <a:cs typeface="Calibri" pitchFamily="34" charset="-120"/>
              </a:rPr>
              <a:t> est une jeune SPA de Sidi Abdellah (créée il y a 3 ans) développant un procédé biotechnologique de production d'insuline (projet ALPHA-DZ). À la clôture, elle a engagé </a:t>
            </a:r>
            <a:pPr indent="0" marL="0">
              <a:lnSpc>
                <a:spcPct val="112000"/>
              </a:lnSpc>
              <a:buNone/>
            </a:pPr>
            <a:r>
              <a:rPr lang="en-US" sz="1350" b="1" dirty="0">
                <a:solidFill>
                  <a:srgbClr val="FFFFFF"/>
                </a:solidFill>
                <a:latin typeface="Calibri" pitchFamily="34" charset="0"/>
                <a:ea typeface="Calibri" pitchFamily="34" charset="-122"/>
                <a:cs typeface="Calibri" pitchFamily="34" charset="-120"/>
              </a:rPr>
              <a:t>145 millions DA</a:t>
            </a:r>
            <a:pPr indent="0" marL="0">
              <a:lnSpc>
                <a:spcPct val="112000"/>
              </a:lnSpc>
              <a:buNone/>
            </a:pPr>
            <a:r>
              <a:rPr lang="en-US" sz="1350" dirty="0">
                <a:solidFill>
                  <a:srgbClr val="E4EBF6"/>
                </a:solidFill>
                <a:latin typeface="Calibri" pitchFamily="34" charset="0"/>
                <a:ea typeface="Calibri" pitchFamily="34" charset="-122"/>
                <a:cs typeface="Calibri" pitchFamily="34" charset="-120"/>
              </a:rPr>
              <a:t> (45 M en N-2, 60 M en N-1, 40 M en N). La direction souhaite capitaliser l'ensemble en compte 203.
</a:t>
            </a:r>
            <a:endParaRPr lang="en-US" sz="1350" dirty="0"/>
          </a:p>
          <a:p>
            <a:pPr indent="0" marL="0">
              <a:lnSpc>
                <a:spcPct val="112000"/>
              </a:lnSpc>
              <a:buNone/>
            </a:pPr>
            <a:r>
              <a:rPr lang="en-US" sz="1300" b="1" dirty="0">
                <a:solidFill>
                  <a:srgbClr val="FFFFFF"/>
                </a:solidFill>
                <a:latin typeface="Calibri" pitchFamily="34" charset="0"/>
                <a:ea typeface="Calibri" pitchFamily="34" charset="-122"/>
                <a:cs typeface="Calibri" pitchFamily="34" charset="-120"/>
              </a:rPr>
              <a:t>Caractéristiques : </a:t>
            </a:r>
            <a:pPr indent="0" marL="0">
              <a:lnSpc>
                <a:spcPct val="112000"/>
              </a:lnSpc>
              <a:buNone/>
            </a:pPr>
            <a:r>
              <a:rPr lang="en-US" sz="1300" dirty="0">
                <a:solidFill>
                  <a:srgbClr val="E4EBF6"/>
                </a:solidFill>
                <a:latin typeface="Calibri" pitchFamily="34" charset="0"/>
                <a:ea typeface="Calibri" pitchFamily="34" charset="-122"/>
                <a:cs typeface="Calibri" pitchFamily="34" charset="-120"/>
              </a:rPr>
              <a:t>(i) preuves de concept obtenues mi-N-1 ; (ii) prototype industriel en cours de finalisation ; (iii) accord de partenariat signé avec Saidal ; (iv) financement BNA de 200 M DA accordé sous conditions de mise sur le marché en N+2 ; (v) suivi analytique des coûts par projet en place depuis N-1 (mais pas en N-2) ; (vi) homologation ANPP attendue en N+2.</a:t>
            </a:r>
            <a:endParaRPr lang="en-US" sz="1350" dirty="0"/>
          </a:p>
        </p:txBody>
      </p:sp>
      <p:sp>
        <p:nvSpPr>
          <p:cNvPr id="10" name="Text 7"/>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8"/>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12" name="Text 9"/>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19</a:t>
            </a:r>
            <a:endParaRPr lang="en-US" sz="8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ALPHA-DZ — CORRIGÉ</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Démarche d'audit critère par critère</a:t>
            </a:r>
            <a:endParaRPr lang="en-US" sz="2600" dirty="0"/>
          </a:p>
        </p:txBody>
      </p:sp>
      <p:sp>
        <p:nvSpPr>
          <p:cNvPr id="5" name="Shape 3"/>
          <p:cNvSpPr/>
          <p:nvPr/>
        </p:nvSpPr>
        <p:spPr>
          <a:xfrm>
            <a:off x="548640" y="1783080"/>
            <a:ext cx="5408676" cy="1341120"/>
          </a:xfrm>
          <a:prstGeom prst="roundRect">
            <a:avLst>
              <a:gd name="adj" fmla="val 3409"/>
            </a:avLst>
          </a:prstGeom>
          <a:solidFill>
            <a:srgbClr val="F4F7FB"/>
          </a:solidFill>
          <a:ln w="12700">
            <a:solidFill>
              <a:srgbClr val="E2E9F2"/>
            </a:solidFill>
            <a:prstDash val="solid"/>
          </a:ln>
        </p:spPr>
      </p:sp>
      <p:sp>
        <p:nvSpPr>
          <p:cNvPr id="6" name="Shape 4"/>
          <p:cNvSpPr/>
          <p:nvPr/>
        </p:nvSpPr>
        <p:spPr>
          <a:xfrm>
            <a:off x="713232" y="2202180"/>
            <a:ext cx="502920" cy="502920"/>
          </a:xfrm>
          <a:prstGeom prst="ellipse">
            <a:avLst/>
          </a:prstGeom>
          <a:solidFill>
            <a:srgbClr val="C8102E"/>
          </a:solidFill>
          <a:ln/>
        </p:spPr>
      </p:sp>
      <p:sp>
        <p:nvSpPr>
          <p:cNvPr id="7" name="Text 5"/>
          <p:cNvSpPr/>
          <p:nvPr/>
        </p:nvSpPr>
        <p:spPr>
          <a:xfrm>
            <a:off x="713232" y="2202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R/D</a:t>
            </a:r>
            <a:endParaRPr lang="en-US" sz="1700" dirty="0"/>
          </a:p>
        </p:txBody>
      </p:sp>
      <p:sp>
        <p:nvSpPr>
          <p:cNvPr id="8" name="Text 6"/>
          <p:cNvSpPr/>
          <p:nvPr/>
        </p:nvSpPr>
        <p:spPr>
          <a:xfrm>
            <a:off x="1325880" y="1828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Recherche vs Développement
</a:t>
            </a:r>
            <a:endParaRPr lang="en-US" sz="1250" dirty="0"/>
          </a:p>
          <a:p>
            <a:pPr indent="0" marL="0">
              <a:lnSpc>
                <a:spcPct val="98000"/>
              </a:lnSpc>
              <a:buNone/>
            </a:pPr>
            <a:r>
              <a:rPr lang="en-US" sz="1050" dirty="0">
                <a:solidFill>
                  <a:srgbClr val="3A4458"/>
                </a:solidFill>
              </a:rPr>
              <a:t>Les 45 M de N-2, s'ils relèvent de la recherche pure (avant preuves de concept), auraient dû être en charges. Pas de capitalisation rétroactive → retraitement par capitaux propres si erreur manifeste.</a:t>
            </a:r>
            <a:endParaRPr lang="en-US" sz="1250" dirty="0"/>
          </a:p>
        </p:txBody>
      </p:sp>
      <p:sp>
        <p:nvSpPr>
          <p:cNvPr id="9" name="Shape 7"/>
          <p:cNvSpPr/>
          <p:nvPr/>
        </p:nvSpPr>
        <p:spPr>
          <a:xfrm>
            <a:off x="548640" y="3307080"/>
            <a:ext cx="5408676" cy="1341120"/>
          </a:xfrm>
          <a:prstGeom prst="roundRect">
            <a:avLst>
              <a:gd name="adj" fmla="val 3409"/>
            </a:avLst>
          </a:prstGeom>
          <a:solidFill>
            <a:srgbClr val="F4F7FB"/>
          </a:solidFill>
          <a:ln w="12700">
            <a:solidFill>
              <a:srgbClr val="E2E9F2"/>
            </a:solidFill>
            <a:prstDash val="solid"/>
          </a:ln>
        </p:spPr>
      </p:sp>
      <p:sp>
        <p:nvSpPr>
          <p:cNvPr id="10" name="Shape 8"/>
          <p:cNvSpPr/>
          <p:nvPr/>
        </p:nvSpPr>
        <p:spPr>
          <a:xfrm>
            <a:off x="713232" y="3726180"/>
            <a:ext cx="502920" cy="502920"/>
          </a:xfrm>
          <a:prstGeom prst="ellipse">
            <a:avLst/>
          </a:prstGeom>
          <a:solidFill>
            <a:srgbClr val="16284F"/>
          </a:solidFill>
          <a:ln/>
        </p:spPr>
      </p:sp>
      <p:sp>
        <p:nvSpPr>
          <p:cNvPr id="11" name="Text 9"/>
          <p:cNvSpPr/>
          <p:nvPr/>
        </p:nvSpPr>
        <p:spPr>
          <a:xfrm>
            <a:off x="713232" y="3726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1</a:t>
            </a:r>
            <a:endParaRPr lang="en-US" sz="1700" dirty="0"/>
          </a:p>
        </p:txBody>
      </p:sp>
      <p:sp>
        <p:nvSpPr>
          <p:cNvPr id="12" name="Text 10"/>
          <p:cNvSpPr/>
          <p:nvPr/>
        </p:nvSpPr>
        <p:spPr>
          <a:xfrm>
            <a:off x="1325880" y="3352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Faisabilité technique
</a:t>
            </a:r>
            <a:endParaRPr lang="en-US" sz="1250" dirty="0"/>
          </a:p>
          <a:p>
            <a:pPr indent="0" marL="0">
              <a:lnSpc>
                <a:spcPct val="98000"/>
              </a:lnSpc>
              <a:buNone/>
            </a:pPr>
            <a:r>
              <a:rPr lang="en-US" sz="1050" dirty="0">
                <a:solidFill>
                  <a:srgbClr val="3A4458"/>
                </a:solidFill>
              </a:rPr>
              <a:t>PV de tests, rapports de prototypage, avis d'expert externe. Statut probablement satisfait après les preuves de concept de N-1.</a:t>
            </a:r>
            <a:endParaRPr lang="en-US" sz="1250" dirty="0"/>
          </a:p>
        </p:txBody>
      </p:sp>
      <p:sp>
        <p:nvSpPr>
          <p:cNvPr id="13" name="Shape 11"/>
          <p:cNvSpPr/>
          <p:nvPr/>
        </p:nvSpPr>
        <p:spPr>
          <a:xfrm>
            <a:off x="548640" y="4831080"/>
            <a:ext cx="5408676" cy="1341120"/>
          </a:xfrm>
          <a:prstGeom prst="roundRect">
            <a:avLst>
              <a:gd name="adj" fmla="val 3409"/>
            </a:avLst>
          </a:prstGeom>
          <a:solidFill>
            <a:srgbClr val="F4F7FB"/>
          </a:solidFill>
          <a:ln w="12700">
            <a:solidFill>
              <a:srgbClr val="E2E9F2"/>
            </a:solidFill>
            <a:prstDash val="solid"/>
          </a:ln>
        </p:spPr>
      </p:sp>
      <p:sp>
        <p:nvSpPr>
          <p:cNvPr id="14" name="Shape 12"/>
          <p:cNvSpPr/>
          <p:nvPr/>
        </p:nvSpPr>
        <p:spPr>
          <a:xfrm>
            <a:off x="713232" y="5250180"/>
            <a:ext cx="502920" cy="502920"/>
          </a:xfrm>
          <a:prstGeom prst="ellipse">
            <a:avLst/>
          </a:prstGeom>
          <a:solidFill>
            <a:srgbClr val="0C7C8C"/>
          </a:solidFill>
          <a:ln/>
        </p:spPr>
      </p:sp>
      <p:sp>
        <p:nvSpPr>
          <p:cNvPr id="15" name="Text 13"/>
          <p:cNvSpPr/>
          <p:nvPr/>
        </p:nvSpPr>
        <p:spPr>
          <a:xfrm>
            <a:off x="713232" y="5250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4</a:t>
            </a:r>
            <a:endParaRPr lang="en-US" sz="1700" dirty="0"/>
          </a:p>
        </p:txBody>
      </p:sp>
      <p:sp>
        <p:nvSpPr>
          <p:cNvPr id="16" name="Text 14"/>
          <p:cNvSpPr/>
          <p:nvPr/>
        </p:nvSpPr>
        <p:spPr>
          <a:xfrm>
            <a:off x="1325880" y="4876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Avantages économiques
</a:t>
            </a:r>
            <a:endParaRPr lang="en-US" sz="1250" dirty="0"/>
          </a:p>
          <a:p>
            <a:pPr indent="0" marL="0">
              <a:lnSpc>
                <a:spcPct val="98000"/>
              </a:lnSpc>
              <a:buNone/>
            </a:pPr>
            <a:r>
              <a:rPr lang="en-US" sz="1050" dirty="0">
                <a:solidFill>
                  <a:srgbClr val="3A4458"/>
                </a:solidFill>
              </a:rPr>
              <a:t>Business plan : prix de cession à Saidal, volumes, marges, VAN avec WACC biotech (15-20 %). Analyse de sensibilité.</a:t>
            </a:r>
            <a:endParaRPr lang="en-US" sz="1250" dirty="0"/>
          </a:p>
        </p:txBody>
      </p:sp>
      <p:sp>
        <p:nvSpPr>
          <p:cNvPr id="17" name="Shape 15"/>
          <p:cNvSpPr/>
          <p:nvPr/>
        </p:nvSpPr>
        <p:spPr>
          <a:xfrm>
            <a:off x="6231636" y="1783080"/>
            <a:ext cx="5408676" cy="1341120"/>
          </a:xfrm>
          <a:prstGeom prst="roundRect">
            <a:avLst>
              <a:gd name="adj" fmla="val 3409"/>
            </a:avLst>
          </a:prstGeom>
          <a:solidFill>
            <a:srgbClr val="F4F7FB"/>
          </a:solidFill>
          <a:ln w="12700">
            <a:solidFill>
              <a:srgbClr val="E2E9F2"/>
            </a:solidFill>
            <a:prstDash val="solid"/>
          </a:ln>
        </p:spPr>
      </p:sp>
      <p:sp>
        <p:nvSpPr>
          <p:cNvPr id="18" name="Shape 16"/>
          <p:cNvSpPr/>
          <p:nvPr/>
        </p:nvSpPr>
        <p:spPr>
          <a:xfrm>
            <a:off x="6396228" y="2202180"/>
            <a:ext cx="502920" cy="502920"/>
          </a:xfrm>
          <a:prstGeom prst="ellipse">
            <a:avLst/>
          </a:prstGeom>
          <a:solidFill>
            <a:srgbClr val="0B5FA5"/>
          </a:solidFill>
          <a:ln/>
        </p:spPr>
      </p:sp>
      <p:sp>
        <p:nvSpPr>
          <p:cNvPr id="19" name="Text 17"/>
          <p:cNvSpPr/>
          <p:nvPr/>
        </p:nvSpPr>
        <p:spPr>
          <a:xfrm>
            <a:off x="6396228" y="2202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5</a:t>
            </a:r>
            <a:endParaRPr lang="en-US" sz="1700" dirty="0"/>
          </a:p>
        </p:txBody>
      </p:sp>
      <p:sp>
        <p:nvSpPr>
          <p:cNvPr id="20" name="Text 18"/>
          <p:cNvSpPr/>
          <p:nvPr/>
        </p:nvSpPr>
        <p:spPr>
          <a:xfrm>
            <a:off x="7008876" y="1828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Ressources
</a:t>
            </a:r>
            <a:endParaRPr lang="en-US" sz="1250" dirty="0"/>
          </a:p>
          <a:p>
            <a:pPr indent="0" marL="0">
              <a:lnSpc>
                <a:spcPct val="98000"/>
              </a:lnSpc>
              <a:buNone/>
            </a:pPr>
            <a:r>
              <a:rPr lang="en-US" sz="1050" dirty="0">
                <a:solidFill>
                  <a:srgbClr val="3A4458"/>
                </a:solidFill>
              </a:rPr>
              <a:t>Accord BNA validé mais sous conditions. Vérifier la capacité à respecter ces conditions, sinon risque de non-disponibilité.</a:t>
            </a:r>
            <a:endParaRPr lang="en-US" sz="1250" dirty="0"/>
          </a:p>
        </p:txBody>
      </p:sp>
      <p:sp>
        <p:nvSpPr>
          <p:cNvPr id="21" name="Shape 19"/>
          <p:cNvSpPr/>
          <p:nvPr/>
        </p:nvSpPr>
        <p:spPr>
          <a:xfrm>
            <a:off x="6231636" y="3307080"/>
            <a:ext cx="5408676" cy="1341120"/>
          </a:xfrm>
          <a:prstGeom prst="roundRect">
            <a:avLst>
              <a:gd name="adj" fmla="val 3409"/>
            </a:avLst>
          </a:prstGeom>
          <a:solidFill>
            <a:srgbClr val="F4F7FB"/>
          </a:solidFill>
          <a:ln w="12700">
            <a:solidFill>
              <a:srgbClr val="E2E9F2"/>
            </a:solidFill>
            <a:prstDash val="solid"/>
          </a:ln>
        </p:spPr>
      </p:sp>
      <p:sp>
        <p:nvSpPr>
          <p:cNvPr id="22" name="Shape 20"/>
          <p:cNvSpPr/>
          <p:nvPr/>
        </p:nvSpPr>
        <p:spPr>
          <a:xfrm>
            <a:off x="6396228" y="3726180"/>
            <a:ext cx="502920" cy="502920"/>
          </a:xfrm>
          <a:prstGeom prst="ellipse">
            <a:avLst/>
          </a:prstGeom>
          <a:solidFill>
            <a:srgbClr val="2E8B2E"/>
          </a:solidFill>
          <a:ln/>
        </p:spPr>
      </p:sp>
      <p:sp>
        <p:nvSpPr>
          <p:cNvPr id="23" name="Text 21"/>
          <p:cNvSpPr/>
          <p:nvPr/>
        </p:nvSpPr>
        <p:spPr>
          <a:xfrm>
            <a:off x="6396228" y="3726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6</a:t>
            </a:r>
            <a:endParaRPr lang="en-US" sz="1700" dirty="0"/>
          </a:p>
        </p:txBody>
      </p:sp>
      <p:sp>
        <p:nvSpPr>
          <p:cNvPr id="24" name="Text 22"/>
          <p:cNvSpPr/>
          <p:nvPr/>
        </p:nvSpPr>
        <p:spPr>
          <a:xfrm>
            <a:off x="7008876" y="3352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Évaluation fiable
</a:t>
            </a:r>
            <a:endParaRPr lang="en-US" sz="1250" dirty="0"/>
          </a:p>
          <a:p>
            <a:pPr indent="0" marL="0">
              <a:lnSpc>
                <a:spcPct val="98000"/>
              </a:lnSpc>
              <a:buNone/>
            </a:pPr>
            <a:r>
              <a:rPr lang="en-US" sz="1050" dirty="0">
                <a:solidFill>
                  <a:srgbClr val="3A4458"/>
                </a:solidFill>
              </a:rPr>
              <a:t>Suivi analytique absent en N-2 → 45 M non évaluables de façon fiable → critère 6 défaillant → non capitalisables. N-1 et N : critère satisfait.</a:t>
            </a:r>
            <a:endParaRPr lang="en-US" sz="1250" dirty="0"/>
          </a:p>
        </p:txBody>
      </p:sp>
      <p:sp>
        <p:nvSpPr>
          <p:cNvPr id="25" name="Text 2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6" name="Text 2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27" name="Text 2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20</a:t>
            </a:r>
            <a:endParaRPr lang="en-US" sz="8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CAS ALPHA-DZ — CONCLUSION</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indent="0" marL="0">
              <a:buNone/>
            </a:pPr>
            <a:r>
              <a:rPr lang="en-US" sz="2700" b="1" dirty="0">
                <a:solidFill>
                  <a:srgbClr val="FFFFFF"/>
                </a:solidFill>
                <a:latin typeface="Georgia" pitchFamily="34" charset="0"/>
                <a:ea typeface="Georgia" pitchFamily="34" charset="-122"/>
                <a:cs typeface="Georgia" pitchFamily="34" charset="-120"/>
              </a:rPr>
              <a:t>Synthèse de la capitalisation</a:t>
            </a:r>
            <a:endParaRPr lang="en-US" sz="2700" dirty="0"/>
          </a:p>
        </p:txBody>
      </p:sp>
      <p:sp>
        <p:nvSpPr>
          <p:cNvPr id="5" name="Shape 3"/>
          <p:cNvSpPr/>
          <p:nvPr/>
        </p:nvSpPr>
        <p:spPr>
          <a:xfrm>
            <a:off x="548640" y="2103120"/>
            <a:ext cx="3514344" cy="2377440"/>
          </a:xfrm>
          <a:prstGeom prst="roundRect">
            <a:avLst>
              <a:gd name="adj" fmla="val 2692"/>
            </a:avLst>
          </a:prstGeom>
          <a:solidFill>
            <a:srgbClr val="1E3A6E"/>
          </a:solidFill>
          <a:ln w="12700">
            <a:solidFill>
              <a:srgbClr val="2C4980"/>
            </a:solidFill>
            <a:prstDash val="solid"/>
          </a:ln>
        </p:spPr>
      </p:sp>
      <p:sp>
        <p:nvSpPr>
          <p:cNvPr id="6" name="Text 4"/>
          <p:cNvSpPr/>
          <p:nvPr/>
        </p:nvSpPr>
        <p:spPr>
          <a:xfrm>
            <a:off x="548640" y="2331720"/>
            <a:ext cx="3514344" cy="1097280"/>
          </a:xfrm>
          <a:prstGeom prst="rect">
            <a:avLst/>
          </a:prstGeom>
          <a:noFill/>
          <a:ln/>
        </p:spPr>
        <p:txBody>
          <a:bodyPr wrap="square" lIns="0" tIns="0" rIns="0" bIns="0" rtlCol="0" anchor="ctr"/>
          <a:lstStyle/>
          <a:p>
            <a:pPr algn="ctr" indent="0" marL="0">
              <a:buNone/>
            </a:pPr>
            <a:r>
              <a:rPr lang="en-US" sz="4600" b="1" dirty="0">
                <a:solidFill>
                  <a:srgbClr val="2E8B2E"/>
                </a:solidFill>
                <a:latin typeface="Georgia" pitchFamily="34" charset="0"/>
                <a:ea typeface="Georgia" pitchFamily="34" charset="-122"/>
                <a:cs typeface="Georgia" pitchFamily="34" charset="-120"/>
              </a:rPr>
              <a:t>100 M DA</a:t>
            </a:r>
            <a:endParaRPr lang="en-US" sz="4600" dirty="0"/>
          </a:p>
        </p:txBody>
      </p:sp>
      <p:sp>
        <p:nvSpPr>
          <p:cNvPr id="7" name="Text 5"/>
          <p:cNvSpPr/>
          <p:nvPr/>
        </p:nvSpPr>
        <p:spPr>
          <a:xfrm>
            <a:off x="731520"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DCE6F4"/>
                </a:solidFill>
                <a:latin typeface="Calibri" pitchFamily="34" charset="0"/>
                <a:ea typeface="Calibri" pitchFamily="34" charset="-122"/>
                <a:cs typeface="Calibri" pitchFamily="34" charset="-120"/>
              </a:rPr>
              <a:t>Capitalisable : N-1 (60 M) + N (40 M)</a:t>
            </a:r>
            <a:endParaRPr lang="en-US" sz="1250" dirty="0"/>
          </a:p>
        </p:txBody>
      </p:sp>
      <p:sp>
        <p:nvSpPr>
          <p:cNvPr id="8" name="Shape 6"/>
          <p:cNvSpPr/>
          <p:nvPr/>
        </p:nvSpPr>
        <p:spPr>
          <a:xfrm>
            <a:off x="4337304" y="2103120"/>
            <a:ext cx="3514344" cy="2377440"/>
          </a:xfrm>
          <a:prstGeom prst="roundRect">
            <a:avLst>
              <a:gd name="adj" fmla="val 2692"/>
            </a:avLst>
          </a:prstGeom>
          <a:solidFill>
            <a:srgbClr val="1E3A6E"/>
          </a:solidFill>
          <a:ln w="12700">
            <a:solidFill>
              <a:srgbClr val="2C4980"/>
            </a:solidFill>
            <a:prstDash val="solid"/>
          </a:ln>
        </p:spPr>
      </p:sp>
      <p:sp>
        <p:nvSpPr>
          <p:cNvPr id="9" name="Text 7"/>
          <p:cNvSpPr/>
          <p:nvPr/>
        </p:nvSpPr>
        <p:spPr>
          <a:xfrm>
            <a:off x="4337304" y="2331720"/>
            <a:ext cx="3514344" cy="1097280"/>
          </a:xfrm>
          <a:prstGeom prst="rect">
            <a:avLst/>
          </a:prstGeom>
          <a:noFill/>
          <a:ln/>
        </p:spPr>
        <p:txBody>
          <a:bodyPr wrap="square" lIns="0" tIns="0" rIns="0" bIns="0" rtlCol="0" anchor="ctr"/>
          <a:lstStyle/>
          <a:p>
            <a:pPr algn="ctr" indent="0" marL="0">
              <a:buNone/>
            </a:pPr>
            <a:r>
              <a:rPr lang="en-US" sz="4600" b="1" dirty="0">
                <a:solidFill>
                  <a:srgbClr val="C8102E"/>
                </a:solidFill>
                <a:latin typeface="Georgia" pitchFamily="34" charset="0"/>
                <a:ea typeface="Georgia" pitchFamily="34" charset="-122"/>
                <a:cs typeface="Georgia" pitchFamily="34" charset="-120"/>
              </a:rPr>
              <a:t>45 M DA</a:t>
            </a:r>
            <a:endParaRPr lang="en-US" sz="4600" dirty="0"/>
          </a:p>
        </p:txBody>
      </p:sp>
      <p:sp>
        <p:nvSpPr>
          <p:cNvPr id="10" name="Text 8"/>
          <p:cNvSpPr/>
          <p:nvPr/>
        </p:nvSpPr>
        <p:spPr>
          <a:xfrm>
            <a:off x="4520184"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DCE6F4"/>
                </a:solidFill>
                <a:latin typeface="Calibri" pitchFamily="34" charset="0"/>
                <a:ea typeface="Calibri" pitchFamily="34" charset="-122"/>
                <a:cs typeface="Calibri" pitchFamily="34" charset="-120"/>
              </a:rPr>
              <a:t>Non capitalisable : N-2 à retraiter</a:t>
            </a:r>
            <a:endParaRPr lang="en-US" sz="1250" dirty="0"/>
          </a:p>
        </p:txBody>
      </p:sp>
      <p:sp>
        <p:nvSpPr>
          <p:cNvPr id="11" name="Shape 9"/>
          <p:cNvSpPr/>
          <p:nvPr/>
        </p:nvSpPr>
        <p:spPr>
          <a:xfrm>
            <a:off x="8125968" y="2103120"/>
            <a:ext cx="3514344" cy="2377440"/>
          </a:xfrm>
          <a:prstGeom prst="roundRect">
            <a:avLst>
              <a:gd name="adj" fmla="val 2692"/>
            </a:avLst>
          </a:prstGeom>
          <a:solidFill>
            <a:srgbClr val="1E3A6E"/>
          </a:solidFill>
          <a:ln w="12700">
            <a:solidFill>
              <a:srgbClr val="2C4980"/>
            </a:solidFill>
            <a:prstDash val="solid"/>
          </a:ln>
        </p:spPr>
      </p:sp>
      <p:sp>
        <p:nvSpPr>
          <p:cNvPr id="12" name="Text 10"/>
          <p:cNvSpPr/>
          <p:nvPr/>
        </p:nvSpPr>
        <p:spPr>
          <a:xfrm>
            <a:off x="8125968" y="2331720"/>
            <a:ext cx="3514344" cy="1097280"/>
          </a:xfrm>
          <a:prstGeom prst="rect">
            <a:avLst/>
          </a:prstGeom>
          <a:noFill/>
          <a:ln/>
        </p:spPr>
        <p:txBody>
          <a:bodyPr wrap="square" lIns="0" tIns="0" rIns="0" bIns="0" rtlCol="0" anchor="ctr"/>
          <a:lstStyle/>
          <a:p>
            <a:pPr algn="ctr" indent="0" marL="0">
              <a:buNone/>
            </a:pPr>
            <a:r>
              <a:rPr lang="en-US" sz="4000" b="1" dirty="0">
                <a:solidFill>
                  <a:srgbClr val="C9A24B"/>
                </a:solidFill>
                <a:latin typeface="Georgia" pitchFamily="34" charset="0"/>
                <a:ea typeface="Georgia" pitchFamily="34" charset="-122"/>
                <a:cs typeface="Georgia" pitchFamily="34" charset="-120"/>
              </a:rPr>
              <a:t>Annuel</a:t>
            </a:r>
            <a:endParaRPr lang="en-US" sz="4000" dirty="0"/>
          </a:p>
        </p:txBody>
      </p:sp>
      <p:sp>
        <p:nvSpPr>
          <p:cNvPr id="13" name="Text 11"/>
          <p:cNvSpPr/>
          <p:nvPr/>
        </p:nvSpPr>
        <p:spPr>
          <a:xfrm>
            <a:off x="8308848"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DCE6F4"/>
                </a:solidFill>
                <a:latin typeface="Calibri" pitchFamily="34" charset="0"/>
                <a:ea typeface="Calibri" pitchFamily="34" charset="-122"/>
                <a:cs typeface="Calibri" pitchFamily="34" charset="-120"/>
              </a:rPr>
              <a:t>Test d'impairment obligatoire (actif non encore mis en service)</a:t>
            </a:r>
            <a:endParaRPr lang="en-US" sz="1250" dirty="0"/>
          </a:p>
        </p:txBody>
      </p:sp>
      <p:sp>
        <p:nvSpPr>
          <p:cNvPr id="14" name="Shape 12"/>
          <p:cNvSpPr/>
          <p:nvPr/>
        </p:nvSpPr>
        <p:spPr>
          <a:xfrm>
            <a:off x="548640" y="4800600"/>
            <a:ext cx="11091672" cy="1325880"/>
          </a:xfrm>
          <a:prstGeom prst="roundRect">
            <a:avLst>
              <a:gd name="adj" fmla="val 3448"/>
            </a:avLst>
          </a:prstGeom>
          <a:solidFill>
            <a:srgbClr val="1E3A6E"/>
          </a:solidFill>
          <a:ln w="12700">
            <a:solidFill>
              <a:srgbClr val="2C4980"/>
            </a:solidFill>
            <a:prstDash val="solid"/>
          </a:ln>
        </p:spPr>
      </p:sp>
      <p:sp>
        <p:nvSpPr>
          <p:cNvPr id="15" name="Text 13"/>
          <p:cNvSpPr/>
          <p:nvPr/>
        </p:nvSpPr>
        <p:spPr>
          <a:xfrm>
            <a:off x="868680" y="4937760"/>
            <a:ext cx="10469880" cy="1051560"/>
          </a:xfrm>
          <a:prstGeom prst="rect">
            <a:avLst/>
          </a:prstGeom>
          <a:noFill/>
          <a:ln/>
        </p:spPr>
        <p:txBody>
          <a:bodyPr wrap="square" lIns="0" tIns="0" rIns="0" bIns="0" rtlCol="0" anchor="ctr"/>
          <a:lstStyle/>
          <a:p>
            <a:pPr indent="0" marL="0">
              <a:lnSpc>
                <a:spcPct val="105000"/>
              </a:lnSpc>
              <a:buNone/>
            </a:pPr>
            <a:r>
              <a:rPr lang="en-US" sz="1250" dirty="0">
                <a:solidFill>
                  <a:srgbClr val="E4EBF6"/>
                </a:solidFill>
                <a:latin typeface="Calibri" pitchFamily="34" charset="0"/>
                <a:ea typeface="Calibri" pitchFamily="34" charset="-122"/>
                <a:cs typeface="Calibri" pitchFamily="34" charset="-120"/>
              </a:rPr>
              <a:t>Suivi du business plan et révision des hypothèses au moins annuelle. Information à fournir en annexe : montant capitalisé, durée d'amortissement prévue, dépréciations éventuelles, hypothèses du test d'impairment.</a:t>
            </a:r>
            <a:endParaRPr lang="en-US" sz="1250" dirty="0"/>
          </a:p>
        </p:txBody>
      </p:sp>
      <p:sp>
        <p:nvSpPr>
          <p:cNvPr id="16" name="Text 14"/>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7" name="Text 15"/>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Incorporelles</a:t>
            </a:r>
            <a:endParaRPr lang="en-US" sz="750" dirty="0"/>
          </a:p>
        </p:txBody>
      </p:sp>
      <p:sp>
        <p:nvSpPr>
          <p:cNvPr id="18" name="Text 16"/>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21</a:t>
            </a:r>
            <a:endParaRPr lang="en-US" sz="8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03</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10H00 — 1H00 — ATELIER — OUTIL 38</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Audit des immobilisations corporelles (compte 21)</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 L'analyse du compte 615 est souvent décisive : les charges d'entretien cachent parfois des investissements à capitaliser. »</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industry.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22</a:t>
            </a:r>
            <a:endParaRPr lang="en-US" sz="8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COMPTE 21 — CORPORELLES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Objectifs spécifiques de la séquence</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cog.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Maîtriser la démarche standard d'audit des immobilisations corporelles, applicable à toutes les structures.</a:t>
            </a:r>
            <a:endParaRPr lang="en-US" sz="1450" dirty="0"/>
          </a:p>
        </p:txBody>
      </p:sp>
      <p:sp>
        <p:nvSpPr>
          <p:cNvPr id="8" name="Shape 5"/>
          <p:cNvSpPr/>
          <p:nvPr/>
        </p:nvSpPr>
        <p:spPr>
          <a:xfrm>
            <a:off x="594360" y="3276600"/>
            <a:ext cx="658368" cy="658368"/>
          </a:xfrm>
          <a:prstGeom prst="ellipse">
            <a:avLst/>
          </a:prstGeom>
          <a:solidFill>
            <a:srgbClr val="0C7C8C"/>
          </a:solidFill>
          <a:ln/>
        </p:spPr>
      </p:sp>
      <p:pic>
        <p:nvPicPr>
          <p:cNvPr id="9" name="Image 1" descr="icons/exchange.png">    </p:cNvPr>
          <p:cNvPicPr>
            <a:picLocks noChangeAspect="1"/>
          </p:cNvPicPr>
          <p:nvPr/>
        </p:nvPicPr>
        <p:blipFill>
          <a:blip r:embed="rId2"/>
          <a:stretch>
            <a:fillRect/>
          </a:stretch>
        </p:blipFill>
        <p:spPr>
          <a:xfrm>
            <a:off x="758952" y="3441192"/>
            <a:ext cx="329184" cy="329184"/>
          </a:xfrm>
          <a:prstGeom prst="rect">
            <a:avLst/>
          </a:prstGeom>
        </p:spPr>
      </p:pic>
      <p:sp>
        <p:nvSpPr>
          <p:cNvPr id="10" name="Text 6"/>
          <p:cNvSpPr/>
          <p:nvPr/>
        </p:nvSpPr>
        <p:spPr>
          <a:xfrm>
            <a:off x="1463040" y="32583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Construire le tableau de passage valeur brute + amortissements et identifier les points d'attention.</a:t>
            </a:r>
            <a:endParaRPr lang="en-US" sz="1450" dirty="0"/>
          </a:p>
        </p:txBody>
      </p:sp>
      <p:sp>
        <p:nvSpPr>
          <p:cNvPr id="11" name="Shape 7"/>
          <p:cNvSpPr/>
          <p:nvPr/>
        </p:nvSpPr>
        <p:spPr>
          <a:xfrm>
            <a:off x="594360" y="4724400"/>
            <a:ext cx="658368" cy="658368"/>
          </a:xfrm>
          <a:prstGeom prst="ellipse">
            <a:avLst/>
          </a:prstGeom>
          <a:solidFill>
            <a:srgbClr val="2E8B2E"/>
          </a:solidFill>
          <a:ln/>
        </p:spPr>
      </p:sp>
      <p:pic>
        <p:nvPicPr>
          <p:cNvPr id="12" name="Image 2" descr="icons/search.png">    </p:cNvPr>
          <p:cNvPicPr>
            <a:picLocks noChangeAspect="1"/>
          </p:cNvPicPr>
          <p:nvPr/>
        </p:nvPicPr>
        <p:blipFill>
          <a:blip r:embed="rId3"/>
          <a:stretch>
            <a:fillRect/>
          </a:stretch>
        </p:blipFill>
        <p:spPr>
          <a:xfrm>
            <a:off x="758952" y="4888992"/>
            <a:ext cx="329184" cy="329184"/>
          </a:xfrm>
          <a:prstGeom prst="rect">
            <a:avLst/>
          </a:prstGeom>
        </p:spPr>
      </p:pic>
      <p:sp>
        <p:nvSpPr>
          <p:cNvPr id="13" name="Text 8"/>
          <p:cNvSpPr/>
          <p:nvPr/>
        </p:nvSpPr>
        <p:spPr>
          <a:xfrm>
            <a:off x="1463040" y="47061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Détecter les immobilisations comptabilisées à tort en charges via la revue du compte 615.</a:t>
            </a:r>
            <a:endParaRPr lang="en-US" sz="1450" dirty="0"/>
          </a:p>
        </p:txBody>
      </p:sp>
      <p:sp>
        <p:nvSpPr>
          <p:cNvPr id="14" name="Text 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5" name="Text 1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16" name="Text 1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23</a:t>
            </a:r>
            <a:endParaRPr lang="en-US" sz="8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COMPOSITION DU COMPTE 21</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Les composantes du compte 21 selon le SCF</a:t>
            </a:r>
            <a:endParaRPr lang="en-US" sz="2600" dirty="0"/>
          </a:p>
        </p:txBody>
      </p:sp>
      <p:graphicFrame>
        <p:nvGraphicFramePr>
          <p:cNvPr id="26"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1188720"/>
                <a:gridCol w="4297680"/>
                <a:gridCol w="5605272"/>
              </a:tblGrid>
              <a:tr h="502920">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Compte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Libellé</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Particularités d'audit</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211</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Terrains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Non amortis (sauf gisements). Titre de propriété : acte notarié, conservation foncière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212</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Agencements et aménagements de terrains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Amortis selon durée d'utilité</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213</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Constructions, ouvrages d'infrastructure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Approche par composants possible (toiture, gros œuvre, agencements)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215</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Installations techniques, matériel et outillage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Cœur des PME industrielles ; suivi par fiche matériel</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218</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Autres corporelles (transport, mobilier, informatique)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Cartes grises (véhicules), inventaire physique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22</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Immobilisations en concession (utilités publiques)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Cadre spécifique : convention de concession</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23</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Immobilisations en cours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Suivi par projet ; mise en service à valider</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24</a:t>
            </a:r>
            <a:endParaRPr lang="en-US" sz="8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38 — PROGRAMME D'AUDIT</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Trois questions structurantes</a:t>
            </a:r>
            <a:endParaRPr lang="en-US" sz="2800" dirty="0"/>
          </a:p>
        </p:txBody>
      </p:sp>
      <p:sp>
        <p:nvSpPr>
          <p:cNvPr id="5" name="Shape 3"/>
          <p:cNvSpPr/>
          <p:nvPr/>
        </p:nvSpPr>
        <p:spPr>
          <a:xfrm>
            <a:off x="548640"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3529584" cy="868680"/>
          </a:xfrm>
          <a:prstGeom prst="rect">
            <a:avLst/>
          </a:prstGeom>
          <a:solidFill>
            <a:srgbClr val="2E8B2E"/>
          </a:solidFill>
          <a:ln/>
        </p:spPr>
      </p:sp>
      <p:pic>
        <p:nvPicPr>
          <p:cNvPr id="7" name="Image 0" descr="icons/search.png">    </p:cNvPr>
          <p:cNvPicPr>
            <a:picLocks noChangeAspect="1"/>
          </p:cNvPicPr>
          <p:nvPr/>
        </p:nvPicPr>
        <p:blipFill>
          <a:blip r:embed="rId1"/>
          <a:stretch>
            <a:fillRect/>
          </a:stretch>
        </p:blipFill>
        <p:spPr>
          <a:xfrm>
            <a:off x="841248" y="2020824"/>
            <a:ext cx="384048" cy="384048"/>
          </a:xfrm>
          <a:prstGeom prst="rect">
            <a:avLst/>
          </a:prstGeom>
        </p:spPr>
      </p:pic>
      <p:sp>
        <p:nvSpPr>
          <p:cNvPr id="8" name="Text 5"/>
          <p:cNvSpPr/>
          <p:nvPr/>
        </p:nvSpPr>
        <p:spPr>
          <a:xfrm>
            <a:off x="1417320"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Existence &amp; valeur BRUTE</a:t>
            </a:r>
            <a:endParaRPr lang="en-US" sz="1450" dirty="0"/>
          </a:p>
        </p:txBody>
      </p:sp>
      <p:sp>
        <p:nvSpPr>
          <p:cNvPr id="9" name="Text 6"/>
          <p:cNvSpPr/>
          <p:nvPr/>
        </p:nvSpPr>
        <p:spPr>
          <a:xfrm>
            <a:off x="804672"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Tableau de passage VB : ouverture, acquisitions, cessions, reclassements, clôture.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Acquisitions &gt; seuil : factures, BL, BC, autorisation.</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Visite physique sur sondage des principaux biens.</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Confirmation des titres de propriété (terrains, immeubles, véhicules).</a:t>
            </a:r>
            <a:endParaRPr lang="en-US" sz="1100" dirty="0"/>
          </a:p>
        </p:txBody>
      </p:sp>
      <p:sp>
        <p:nvSpPr>
          <p:cNvPr id="10" name="Shape 7"/>
          <p:cNvSpPr/>
          <p:nvPr/>
        </p:nvSpPr>
        <p:spPr>
          <a:xfrm>
            <a:off x="4325112"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4325112" y="1783080"/>
            <a:ext cx="3529584" cy="868680"/>
          </a:xfrm>
          <a:prstGeom prst="rect">
            <a:avLst/>
          </a:prstGeom>
          <a:solidFill>
            <a:srgbClr val="0C7C8C"/>
          </a:solidFill>
          <a:ln/>
        </p:spPr>
      </p:sp>
      <p:pic>
        <p:nvPicPr>
          <p:cNvPr id="12" name="Image 1" descr="icons/calculator.png">    </p:cNvPr>
          <p:cNvPicPr>
            <a:picLocks noChangeAspect="1"/>
          </p:cNvPicPr>
          <p:nvPr/>
        </p:nvPicPr>
        <p:blipFill>
          <a:blip r:embed="rId2"/>
          <a:stretch>
            <a:fillRect/>
          </a:stretch>
        </p:blipFill>
        <p:spPr>
          <a:xfrm>
            <a:off x="4617720" y="2020824"/>
            <a:ext cx="384048" cy="384048"/>
          </a:xfrm>
          <a:prstGeom prst="rect">
            <a:avLst/>
          </a:prstGeom>
        </p:spPr>
      </p:pic>
      <p:sp>
        <p:nvSpPr>
          <p:cNvPr id="13" name="Text 9"/>
          <p:cNvSpPr/>
          <p:nvPr/>
        </p:nvSpPr>
        <p:spPr>
          <a:xfrm>
            <a:off x="5193792"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Amortissements (compte 28)</a:t>
            </a:r>
            <a:endParaRPr lang="en-US" sz="1450" dirty="0"/>
          </a:p>
        </p:txBody>
      </p:sp>
      <p:sp>
        <p:nvSpPr>
          <p:cNvPr id="14" name="Text 10"/>
          <p:cNvSpPr/>
          <p:nvPr/>
        </p:nvSpPr>
        <p:spPr>
          <a:xfrm>
            <a:off x="4581144"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Tableau de passage : ouverture, dotation, reprise sur cession, clôture.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Cohérence des dotations : taux × VB × prorata.</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Recalcul individuel sur sondage.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Durées d'amortissement vs durée d'usage économique.</a:t>
            </a:r>
            <a:endParaRPr lang="en-US" sz="1100" dirty="0"/>
          </a:p>
        </p:txBody>
      </p:sp>
      <p:sp>
        <p:nvSpPr>
          <p:cNvPr id="15" name="Shape 11"/>
          <p:cNvSpPr/>
          <p:nvPr/>
        </p:nvSpPr>
        <p:spPr>
          <a:xfrm>
            <a:off x="8101584"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2"/>
          <p:cNvSpPr/>
          <p:nvPr/>
        </p:nvSpPr>
        <p:spPr>
          <a:xfrm>
            <a:off x="8101584" y="1783080"/>
            <a:ext cx="3529584" cy="868680"/>
          </a:xfrm>
          <a:prstGeom prst="rect">
            <a:avLst/>
          </a:prstGeom>
          <a:solidFill>
            <a:srgbClr val="C9A24B"/>
          </a:solidFill>
          <a:ln/>
        </p:spPr>
      </p:sp>
      <p:pic>
        <p:nvPicPr>
          <p:cNvPr id="17" name="Image 2" descr="icons/percent.png">    </p:cNvPr>
          <p:cNvPicPr>
            <a:picLocks noChangeAspect="1"/>
          </p:cNvPicPr>
          <p:nvPr/>
        </p:nvPicPr>
        <p:blipFill>
          <a:blip r:embed="rId3"/>
          <a:stretch>
            <a:fillRect/>
          </a:stretch>
        </p:blipFill>
        <p:spPr>
          <a:xfrm>
            <a:off x="8394192" y="2020824"/>
            <a:ext cx="384048" cy="384048"/>
          </a:xfrm>
          <a:prstGeom prst="rect">
            <a:avLst/>
          </a:prstGeom>
        </p:spPr>
      </p:pic>
      <p:sp>
        <p:nvSpPr>
          <p:cNvPr id="18" name="Text 13"/>
          <p:cNvSpPr/>
          <p:nvPr/>
        </p:nvSpPr>
        <p:spPr>
          <a:xfrm>
            <a:off x="8970264"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Valeur nette &amp; dépréciation (29)</a:t>
            </a:r>
            <a:endParaRPr lang="en-US" sz="1450" dirty="0"/>
          </a:p>
        </p:txBody>
      </p:sp>
      <p:sp>
        <p:nvSpPr>
          <p:cNvPr id="19" name="Text 14"/>
          <p:cNvSpPr/>
          <p:nvPr/>
        </p:nvSpPr>
        <p:spPr>
          <a:xfrm>
            <a:off x="8357616"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Indicateurs IAS 36 : obsolescence, sous-utilisation, performance dégradée.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UGT à risque : test d'impairment (valeur recouvrable vs VC).</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Provisions éventuelles à passer.</a:t>
            </a:r>
            <a:endParaRPr lang="en-US" sz="1100" dirty="0"/>
          </a:p>
        </p:txBody>
      </p:sp>
      <p:sp>
        <p:nvSpPr>
          <p:cNvPr id="20"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22"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25</a:t>
            </a:r>
            <a:endParaRPr lang="en-US" sz="8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57200"/>
            <a:ext cx="566928" cy="566928"/>
          </a:xfrm>
          <a:prstGeom prst="ellipse">
            <a:avLst/>
          </a:prstGeom>
          <a:solidFill>
            <a:srgbClr val="C8102E"/>
          </a:solidFill>
          <a:ln/>
        </p:spPr>
      </p:sp>
      <p:pic>
        <p:nvPicPr>
          <p:cNvPr id="3" name="Image 0" descr="icons/search.png">    </p:cNvPr>
          <p:cNvPicPr>
            <a:picLocks noChangeAspect="1"/>
          </p:cNvPicPr>
          <p:nvPr/>
        </p:nvPicPr>
        <p:blipFill>
          <a:blip r:embed="rId1"/>
          <a:stretch>
            <a:fillRect/>
          </a:stretch>
        </p:blipFill>
        <p:spPr>
          <a:xfrm>
            <a:off x="690372" y="598932"/>
            <a:ext cx="283464" cy="283464"/>
          </a:xfrm>
          <a:prstGeom prst="rect">
            <a:avLst/>
          </a:prstGeom>
        </p:spPr>
      </p:pic>
      <p:sp>
        <p:nvSpPr>
          <p:cNvPr id="4" name="Text 1"/>
          <p:cNvSpPr/>
          <p:nvPr/>
        </p:nvSpPr>
        <p:spPr>
          <a:xfrm>
            <a:off x="1280160" y="457200"/>
            <a:ext cx="10058400" cy="274320"/>
          </a:xfrm>
          <a:prstGeom prst="rect">
            <a:avLst/>
          </a:prstGeom>
          <a:noFill/>
          <a:ln/>
        </p:spPr>
        <p:txBody>
          <a:bodyPr wrap="square" lIns="0" tIns="0" rIns="0" bIns="0" rtlCol="0" anchor="ctr"/>
          <a:lstStyle/>
          <a:p>
            <a:pPr indent="0" marL="0">
              <a:buNone/>
            </a:pPr>
            <a:r>
              <a:rPr lang="en-US" sz="1100" b="1" spc="200" kern="0" dirty="0">
                <a:solidFill>
                  <a:srgbClr val="C8102E"/>
                </a:solidFill>
                <a:latin typeface="Calibri" pitchFamily="34" charset="0"/>
                <a:ea typeface="Calibri" pitchFamily="34" charset="-122"/>
                <a:cs typeface="Calibri" pitchFamily="34" charset="-120"/>
              </a:rPr>
              <a:t>POINT DE CONTRÔLE CLÉ</a:t>
            </a:r>
            <a:endParaRPr lang="en-US" sz="1100" dirty="0"/>
          </a:p>
        </p:txBody>
      </p:sp>
      <p:sp>
        <p:nvSpPr>
          <p:cNvPr id="5" name="Text 2"/>
          <p:cNvSpPr/>
          <p:nvPr/>
        </p:nvSpPr>
        <p:spPr>
          <a:xfrm>
            <a:off x="1280160" y="749808"/>
            <a:ext cx="10332720" cy="777240"/>
          </a:xfrm>
          <a:prstGeom prst="rect">
            <a:avLst/>
          </a:prstGeom>
          <a:noFill/>
          <a:ln/>
        </p:spPr>
        <p:txBody>
          <a:bodyPr wrap="square" lIns="0" tIns="0" rIns="0" bIns="0" rtlCol="0" anchor="ctr"/>
          <a:lstStyle/>
          <a:p>
            <a:pPr indent="0" marL="0">
              <a:lnSpc>
                <a:spcPct val="95000"/>
              </a:lnSpc>
              <a:buNone/>
            </a:pPr>
            <a:r>
              <a:rPr lang="en-US" sz="2400" b="1" dirty="0">
                <a:solidFill>
                  <a:srgbClr val="16284F"/>
                </a:solidFill>
                <a:latin typeface="Georgia" pitchFamily="34" charset="0"/>
                <a:ea typeface="Georgia" pitchFamily="34" charset="-122"/>
                <a:cs typeface="Georgia" pitchFamily="34" charset="-120"/>
              </a:rPr>
              <a:t>La revue critique du compte 615 (entretiens et réparations)</a:t>
            </a:r>
            <a:endParaRPr lang="en-US" sz="2400" dirty="0"/>
          </a:p>
        </p:txBody>
      </p:sp>
      <p:sp>
        <p:nvSpPr>
          <p:cNvPr id="6" name="Shape 3"/>
          <p:cNvSpPr/>
          <p:nvPr/>
        </p:nvSpPr>
        <p:spPr>
          <a:xfrm>
            <a:off x="548640" y="1783080"/>
            <a:ext cx="5486400" cy="4343400"/>
          </a:xfrm>
          <a:prstGeom prst="roundRect">
            <a:avLst>
              <a:gd name="adj" fmla="val 1263"/>
            </a:avLst>
          </a:prstGeom>
          <a:solidFill>
            <a:srgbClr val="F4F7FB"/>
          </a:solidFill>
          <a:ln w="12700">
            <a:solidFill>
              <a:srgbClr val="E2E9F2"/>
            </a:solidFill>
            <a:prstDash val="solid"/>
          </a:ln>
        </p:spPr>
      </p:sp>
      <p:sp>
        <p:nvSpPr>
          <p:cNvPr id="7" name="Text 4"/>
          <p:cNvSpPr/>
          <p:nvPr/>
        </p:nvSpPr>
        <p:spPr>
          <a:xfrm>
            <a:off x="822960" y="1993392"/>
            <a:ext cx="4937760" cy="320040"/>
          </a:xfrm>
          <a:prstGeom prst="rect">
            <a:avLst/>
          </a:prstGeom>
          <a:noFill/>
          <a:ln/>
        </p:spPr>
        <p:txBody>
          <a:bodyPr wrap="square" lIns="0" tIns="0" rIns="0" bIns="0" rtlCol="0" anchor="ctr"/>
          <a:lstStyle/>
          <a:p>
            <a:pPr indent="0" marL="0">
              <a:buNone/>
            </a:pPr>
            <a:r>
              <a:rPr lang="en-US" sz="1300" b="1" dirty="0">
                <a:solidFill>
                  <a:srgbClr val="2E8B2E"/>
                </a:solidFill>
                <a:latin typeface="Calibri" pitchFamily="34" charset="0"/>
                <a:ea typeface="Calibri" pitchFamily="34" charset="-122"/>
                <a:cs typeface="Calibri" pitchFamily="34" charset="-120"/>
              </a:rPr>
              <a:t>Principe</a:t>
            </a:r>
            <a:endParaRPr lang="en-US" sz="1300" dirty="0"/>
          </a:p>
        </p:txBody>
      </p:sp>
      <p:sp>
        <p:nvSpPr>
          <p:cNvPr id="8" name="Text 5"/>
          <p:cNvSpPr/>
          <p:nvPr/>
        </p:nvSpPr>
        <p:spPr>
          <a:xfrm>
            <a:off x="822960" y="2331720"/>
            <a:ext cx="4937760" cy="1828800"/>
          </a:xfrm>
          <a:prstGeom prst="rect">
            <a:avLst/>
          </a:prstGeom>
          <a:noFill/>
          <a:ln/>
        </p:spPr>
        <p:txBody>
          <a:bodyPr wrap="square" lIns="0" tIns="0" rIns="0" bIns="0" rtlCol="0" anchor="t"/>
          <a:lstStyle/>
          <a:p>
            <a:pPr indent="0" marL="0">
              <a:lnSpc>
                <a:spcPct val="106000"/>
              </a:lnSpc>
              <a:buNone/>
            </a:pPr>
            <a:r>
              <a:rPr lang="en-US" sz="1250" dirty="0">
                <a:solidFill>
                  <a:srgbClr val="3A4458"/>
                </a:solidFill>
                <a:latin typeface="Calibri" pitchFamily="34" charset="0"/>
                <a:ea typeface="Calibri" pitchFamily="34" charset="-122"/>
                <a:cs typeface="Calibri" pitchFamily="34" charset="-120"/>
              </a:rPr>
              <a:t>Le compte 615 regroupe les dépenses qui maintiennent l'actif dans son état normal de fonctionnement (charges). Lorsqu'une dépense étend la durée de vie utile ou augmente significativement la capacité ou l'efficacité de l'actif, elle constitue un investissement (à capitaliser dans le compte 21 correspondant).</a:t>
            </a:r>
            <a:endParaRPr lang="en-US" sz="1250" dirty="0"/>
          </a:p>
        </p:txBody>
      </p:sp>
      <p:sp>
        <p:nvSpPr>
          <p:cNvPr id="9" name="Text 6"/>
          <p:cNvSpPr/>
          <p:nvPr/>
        </p:nvSpPr>
        <p:spPr>
          <a:xfrm>
            <a:off x="822960" y="5074920"/>
            <a:ext cx="4937760" cy="868680"/>
          </a:xfrm>
          <a:prstGeom prst="rect">
            <a:avLst/>
          </a:prstGeom>
          <a:noFill/>
          <a:ln/>
        </p:spPr>
        <p:txBody>
          <a:bodyPr wrap="square" lIns="0" tIns="0" rIns="0" bIns="0" rtlCol="0" anchor="t"/>
          <a:lstStyle/>
          <a:p>
            <a:pPr indent="0" marL="0">
              <a:lnSpc>
                <a:spcPct val="105000"/>
              </a:lnSpc>
              <a:buNone/>
            </a:pPr>
            <a:r>
              <a:rPr lang="en-US" sz="1200" b="1" dirty="0">
                <a:solidFill>
                  <a:srgbClr val="C8102E"/>
                </a:solidFill>
              </a:rPr>
              <a:t>Erreur fréquente.  </a:t>
            </a:r>
            <a:pPr indent="0" marL="0">
              <a:lnSpc>
                <a:spcPct val="105000"/>
              </a:lnSpc>
              <a:buNone/>
            </a:pPr>
            <a:r>
              <a:rPr lang="en-US" sz="1200" dirty="0">
                <a:solidFill>
                  <a:srgbClr val="3A4458"/>
                </a:solidFill>
              </a:rPr>
              <a:t>Tout passer en charges pour bénéficier de la déductibilité fiscale immédiate.</a:t>
            </a:r>
            <a:endParaRPr lang="en-US" sz="1200" dirty="0"/>
          </a:p>
        </p:txBody>
      </p:sp>
      <p:sp>
        <p:nvSpPr>
          <p:cNvPr id="10" name="Shape 7"/>
          <p:cNvSpPr/>
          <p:nvPr/>
        </p:nvSpPr>
        <p:spPr>
          <a:xfrm>
            <a:off x="6172200" y="1783080"/>
            <a:ext cx="5468112" cy="4343400"/>
          </a:xfrm>
          <a:prstGeom prst="roundRect">
            <a:avLst>
              <a:gd name="adj" fmla="val 1263"/>
            </a:avLst>
          </a:prstGeom>
          <a:solidFill>
            <a:srgbClr val="16284F"/>
          </a:solidFill>
          <a:ln/>
        </p:spPr>
      </p:sp>
      <p:sp>
        <p:nvSpPr>
          <p:cNvPr id="11" name="Text 8"/>
          <p:cNvSpPr/>
          <p:nvPr/>
        </p:nvSpPr>
        <p:spPr>
          <a:xfrm>
            <a:off x="6446520" y="1993392"/>
            <a:ext cx="4937760" cy="365760"/>
          </a:xfrm>
          <a:prstGeom prst="rect">
            <a:avLst/>
          </a:prstGeom>
          <a:noFill/>
          <a:ln/>
        </p:spPr>
        <p:txBody>
          <a:bodyPr wrap="square" lIns="0" tIns="0" rIns="0" bIns="0" rtlCol="0" anchor="ctr"/>
          <a:lstStyle/>
          <a:p>
            <a:pPr indent="0" marL="0">
              <a:buNone/>
            </a:pPr>
            <a:r>
              <a:rPr lang="en-US" sz="1400" b="1" dirty="0">
                <a:solidFill>
                  <a:srgbClr val="C9A24B"/>
                </a:solidFill>
                <a:latin typeface="Georgia" pitchFamily="34" charset="0"/>
                <a:ea typeface="Georgia" pitchFamily="34" charset="-122"/>
                <a:cs typeface="Georgia" pitchFamily="34" charset="-120"/>
              </a:rPr>
              <a:t>Diligence d'audit — cas à requalifier</a:t>
            </a:r>
            <a:endParaRPr lang="en-US" sz="1400" dirty="0"/>
          </a:p>
        </p:txBody>
      </p:sp>
      <p:sp>
        <p:nvSpPr>
          <p:cNvPr id="12" name="Text 9"/>
          <p:cNvSpPr/>
          <p:nvPr/>
        </p:nvSpPr>
        <p:spPr>
          <a:xfrm>
            <a:off x="6446520" y="2468880"/>
            <a:ext cx="4937760" cy="3566160"/>
          </a:xfrm>
          <a:prstGeom prst="rect">
            <a:avLst/>
          </a:prstGeom>
          <a:noFill/>
          <a:ln/>
        </p:spPr>
        <p:txBody>
          <a:bodyPr wrap="square" lIns="0" tIns="0" rIns="0" bIns="0" rtlCol="0" anchor="t"/>
          <a:lstStyle/>
          <a:p>
            <a:pPr marL="177800" indent="-177800">
              <a:spcAft>
                <a:spcPts val="900"/>
              </a:spcAft>
              <a:buSzPct val="100000"/>
              <a:buChar char="▪"/>
            </a:pPr>
            <a:r>
              <a:rPr lang="en-US" sz="1200" dirty="0">
                <a:solidFill>
                  <a:srgbClr val="DCE6F4"/>
                </a:solidFill>
                <a:latin typeface="Calibri" pitchFamily="34" charset="0"/>
                <a:ea typeface="Calibri" pitchFamily="34" charset="-122"/>
                <a:cs typeface="Calibri" pitchFamily="34" charset="-120"/>
              </a:rPr>
              <a:t>Lecture des factures et BL des plus grosses dépenses (sondage).</a:t>
            </a:r>
            <a:endParaRPr lang="en-US" sz="1200" dirty="0"/>
          </a:p>
          <a:p>
            <a:pPr marL="177800" indent="-177800">
              <a:spcAft>
                <a:spcPts val="900"/>
              </a:spcAft>
              <a:buSzPct val="100000"/>
              <a:buChar char="▪"/>
            </a:pPr>
            <a:r>
              <a:rPr lang="en-US" sz="1200" dirty="0">
                <a:solidFill>
                  <a:srgbClr val="DCE6F4"/>
                </a:solidFill>
                <a:latin typeface="Calibri" pitchFamily="34" charset="0"/>
                <a:ea typeface="Calibri" pitchFamily="34" charset="-122"/>
                <a:cs typeface="Calibri" pitchFamily="34" charset="-120"/>
              </a:rPr>
              <a:t>Identification de la nature exacte : entretien vs amélioration.</a:t>
            </a:r>
            <a:endParaRPr lang="en-US" sz="1200" dirty="0"/>
          </a:p>
          <a:p>
            <a:pPr marL="177800" indent="-177800">
              <a:spcAft>
                <a:spcPts val="900"/>
              </a:spcAft>
              <a:buSzPct val="100000"/>
              <a:buChar char="▪"/>
            </a:pPr>
            <a:r>
              <a:rPr lang="en-US" sz="1200" dirty="0">
                <a:solidFill>
                  <a:srgbClr val="DCE6F4"/>
                </a:solidFill>
                <a:latin typeface="Calibri" pitchFamily="34" charset="0"/>
                <a:ea typeface="Calibri" pitchFamily="34" charset="-122"/>
                <a:cs typeface="Calibri" pitchFamily="34" charset="-120"/>
              </a:rPr>
              <a:t>Test du seuil de capitalisation interne de l'entité.</a:t>
            </a:r>
            <a:endParaRPr lang="en-US" sz="1200" dirty="0"/>
          </a:p>
          <a:p>
            <a:pPr marL="177800" indent="-177800">
              <a:spcAft>
                <a:spcPts val="900"/>
              </a:spcAft>
              <a:buSzPct val="100000"/>
              <a:buChar char="▪"/>
            </a:pPr>
            <a:r>
              <a:rPr lang="en-US" sz="1200" dirty="0">
                <a:solidFill>
                  <a:srgbClr val="DCE6F4"/>
                </a:solidFill>
                <a:latin typeface="Calibri" pitchFamily="34" charset="0"/>
                <a:ea typeface="Calibri" pitchFamily="34" charset="-122"/>
                <a:cs typeface="Calibri" pitchFamily="34" charset="-120"/>
              </a:rPr>
              <a:t>Remplacement de moteur → capitaliser comme composant.</a:t>
            </a:r>
            <a:endParaRPr lang="en-US" sz="1200" dirty="0"/>
          </a:p>
          <a:p>
            <a:pPr marL="177800" indent="-177800">
              <a:spcAft>
                <a:spcPts val="900"/>
              </a:spcAft>
              <a:buSzPct val="100000"/>
              <a:buChar char="▪"/>
            </a:pPr>
            <a:r>
              <a:rPr lang="en-US" sz="1200" dirty="0">
                <a:solidFill>
                  <a:srgbClr val="DCE6F4"/>
                </a:solidFill>
                <a:latin typeface="Calibri" pitchFamily="34" charset="0"/>
                <a:ea typeface="Calibri" pitchFamily="34" charset="-122"/>
                <a:cs typeface="Calibri" pitchFamily="34" charset="-120"/>
              </a:rPr>
              <a:t>Réfection majeure de bâtiment, rénovation lourde → capitaliser.</a:t>
            </a:r>
            <a:endParaRPr lang="en-US" sz="1200" dirty="0"/>
          </a:p>
          <a:p>
            <a:pPr marL="177800" indent="-177800">
              <a:spcAft>
                <a:spcPts val="900"/>
              </a:spcAft>
              <a:buSzPct val="100000"/>
              <a:buChar char="▪"/>
            </a:pPr>
            <a:r>
              <a:rPr lang="en-US" sz="1200" dirty="0">
                <a:solidFill>
                  <a:srgbClr val="DCE6F4"/>
                </a:solidFill>
                <a:latin typeface="Calibri" pitchFamily="34" charset="0"/>
                <a:ea typeface="Calibri" pitchFamily="34" charset="-122"/>
                <a:cs typeface="Calibri" pitchFamily="34" charset="-120"/>
              </a:rPr>
              <a:t>Ajout d'équipement à un véhicule → capitaliser.</a:t>
            </a:r>
            <a:endParaRPr lang="en-US" sz="1200" dirty="0"/>
          </a:p>
        </p:txBody>
      </p:sp>
      <p:sp>
        <p:nvSpPr>
          <p:cNvPr id="13" name="Text 10"/>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4" name="Text 11"/>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15" name="Text 12"/>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26</a:t>
            </a:r>
            <a:endParaRPr lang="en-US" sz="8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PARTICULIER — COMPTE 23</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Immobilisations en cours</a:t>
            </a:r>
            <a:endParaRPr lang="en-US" sz="2600" dirty="0"/>
          </a:p>
        </p:txBody>
      </p:sp>
      <p:sp>
        <p:nvSpPr>
          <p:cNvPr id="5" name="Shape 3"/>
          <p:cNvSpPr/>
          <p:nvPr/>
        </p:nvSpPr>
        <p:spPr>
          <a:xfrm>
            <a:off x="548640" y="1737360"/>
            <a:ext cx="6675120" cy="4434840"/>
          </a:xfrm>
          <a:prstGeom prst="roundRect">
            <a:avLst>
              <a:gd name="adj" fmla="val 1237"/>
            </a:avLst>
          </a:prstGeom>
          <a:solidFill>
            <a:srgbClr val="FFFFFF"/>
          </a:solidFill>
          <a:ln w="12700">
            <a:solidFill>
              <a:srgbClr val="E2E9F2"/>
            </a:solidFill>
            <a:prstDash val="solid"/>
          </a:ln>
        </p:spPr>
      </p:sp>
      <p:sp>
        <p:nvSpPr>
          <p:cNvPr id="6" name="Text 4"/>
          <p:cNvSpPr/>
          <p:nvPr/>
        </p:nvSpPr>
        <p:spPr>
          <a:xfrm>
            <a:off x="841248" y="1965960"/>
            <a:ext cx="6126480" cy="4023360"/>
          </a:xfrm>
          <a:prstGeom prst="rect">
            <a:avLst/>
          </a:prstGeom>
          <a:noFill/>
          <a:ln/>
        </p:spPr>
        <p:txBody>
          <a:bodyPr wrap="square" lIns="0" tIns="0" rIns="0" bIns="0" rtlCol="0" anchor="t"/>
          <a:lstStyle/>
          <a:p>
            <a:pPr indent="0" marL="0">
              <a:lnSpc>
                <a:spcPct val="102000"/>
              </a:lnSpc>
              <a:spcAft>
                <a:spcPts val="200"/>
              </a:spcAft>
              <a:buNone/>
            </a:pPr>
            <a:r>
              <a:rPr lang="en-US" sz="1350" b="1" dirty="0">
                <a:solidFill>
                  <a:srgbClr val="16284F"/>
                </a:solidFill>
              </a:rPr>
              <a:t>Suivi par projet
</a:t>
            </a:r>
            <a:endParaRPr lang="en-US" sz="1350" dirty="0"/>
          </a:p>
          <a:p>
            <a:pPr indent="0" marL="0">
              <a:lnSpc>
                <a:spcPct val="102000"/>
              </a:lnSpc>
              <a:spcAft>
                <a:spcPts val="1000"/>
              </a:spcAft>
              <a:buNone/>
            </a:pPr>
            <a:r>
              <a:rPr lang="en-US" sz="1300" dirty="0">
                <a:solidFill>
                  <a:srgbClr val="3A4458"/>
                </a:solidFill>
              </a:rPr>
              <a:t>Valeur cumulée à la clôture, dépenses engagées, dépenses à venir, date prévisionnelle de mise en service.
</a:t>
            </a:r>
            <a:endParaRPr lang="en-US" sz="1350" dirty="0"/>
          </a:p>
          <a:p>
            <a:pPr indent="0" marL="0">
              <a:lnSpc>
                <a:spcPct val="102000"/>
              </a:lnSpc>
              <a:spcAft>
                <a:spcPts val="200"/>
              </a:spcAft>
              <a:buNone/>
            </a:pPr>
            <a:r>
              <a:rPr lang="en-US" sz="1350" b="1" dirty="0">
                <a:solidFill>
                  <a:srgbClr val="C8102E"/>
                </a:solidFill>
              </a:rPr>
              <a:t>Risque principal
</a:t>
            </a:r>
            <a:endParaRPr lang="en-US" sz="1350" dirty="0"/>
          </a:p>
          <a:p>
            <a:pPr indent="0" marL="0">
              <a:lnSpc>
                <a:spcPct val="102000"/>
              </a:lnSpc>
              <a:buNone/>
            </a:pPr>
            <a:r>
              <a:rPr lang="en-US" sz="1300" dirty="0">
                <a:solidFill>
                  <a:srgbClr val="3A4458"/>
                </a:solidFill>
              </a:rPr>
              <a:t>Mise en service non comptabilisée : l'immobilisation est en service mais reste en compte 23 → absence d'amortissement → résultat surévalué.</a:t>
            </a:r>
            <a:endParaRPr lang="en-US" sz="1350" dirty="0"/>
          </a:p>
        </p:txBody>
      </p:sp>
      <p:sp>
        <p:nvSpPr>
          <p:cNvPr id="7" name="Shape 5"/>
          <p:cNvSpPr/>
          <p:nvPr/>
        </p:nvSpPr>
        <p:spPr>
          <a:xfrm>
            <a:off x="7406640" y="1737360"/>
            <a:ext cx="4233672" cy="4434840"/>
          </a:xfrm>
          <a:prstGeom prst="roundRect">
            <a:avLst>
              <a:gd name="adj" fmla="val 1296"/>
            </a:avLst>
          </a:prstGeom>
          <a:solidFill>
            <a:srgbClr val="16284F"/>
          </a:solidFill>
          <a:ln/>
        </p:spPr>
      </p:sp>
      <p:sp>
        <p:nvSpPr>
          <p:cNvPr id="8" name="Text 6"/>
          <p:cNvSpPr/>
          <p:nvPr/>
        </p:nvSpPr>
        <p:spPr>
          <a:xfrm>
            <a:off x="7680960" y="1965960"/>
            <a:ext cx="3657600" cy="640080"/>
          </a:xfrm>
          <a:prstGeom prst="rect">
            <a:avLst/>
          </a:prstGeom>
          <a:noFill/>
          <a:ln/>
        </p:spPr>
        <p:txBody>
          <a:bodyPr wrap="square" lIns="0" tIns="0" rIns="0" bIns="0" rtlCol="0" anchor="t"/>
          <a:lstStyle/>
          <a:p>
            <a:pPr indent="0" marL="0">
              <a:lnSpc>
                <a:spcPct val="95000"/>
              </a:lnSpc>
              <a:buNone/>
            </a:pPr>
            <a:r>
              <a:rPr lang="en-US" sz="1450" b="1" dirty="0">
                <a:solidFill>
                  <a:srgbClr val="C9A24B"/>
                </a:solidFill>
                <a:latin typeface="Georgia" pitchFamily="34" charset="0"/>
                <a:ea typeface="Georgia" pitchFamily="34" charset="-122"/>
                <a:cs typeface="Georgia" pitchFamily="34" charset="-120"/>
              </a:rPr>
              <a:t>Diligences</a:t>
            </a:r>
            <a:endParaRPr lang="en-US" sz="1450" dirty="0"/>
          </a:p>
        </p:txBody>
      </p:sp>
      <p:sp>
        <p:nvSpPr>
          <p:cNvPr id="9" name="Text 7"/>
          <p:cNvSpPr/>
          <p:nvPr/>
        </p:nvSpPr>
        <p:spPr>
          <a:xfrm>
            <a:off x="7680960" y="2697480"/>
            <a:ext cx="3703320" cy="3291840"/>
          </a:xfrm>
          <a:prstGeom prst="rect">
            <a:avLst/>
          </a:prstGeom>
          <a:noFill/>
          <a:ln/>
        </p:spPr>
        <p:txBody>
          <a:bodyPr wrap="square" lIns="0" tIns="0" rIns="0" bIns="0" rtlCol="0" anchor="t"/>
          <a:lstStyle/>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Visite physique ou demande d'attestation d'achèvement et de mise en service.</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Projets longs : test d'impairment — un projet en stand-by prolongé peut nécessiter une provision.</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Rapprochement avec le suivi budgétaire des investissements.</a:t>
            </a:r>
            <a:endParaRPr lang="en-US" sz="1150" dirty="0"/>
          </a:p>
        </p:txBody>
      </p:sp>
      <p:sp>
        <p:nvSpPr>
          <p:cNvPr id="10"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12"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27</a:t>
            </a:r>
            <a:endParaRPr lang="en-US" sz="8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01168" cy="6858000"/>
          </a:xfrm>
          <a:prstGeom prst="rect">
            <a:avLst/>
          </a:prstGeom>
          <a:solidFill>
            <a:srgbClr val="2E8B2E"/>
          </a:solidFill>
          <a:ln/>
        </p:spPr>
      </p:sp>
      <p:sp>
        <p:nvSpPr>
          <p:cNvPr id="3" name="Shape 1"/>
          <p:cNvSpPr/>
          <p:nvPr/>
        </p:nvSpPr>
        <p:spPr>
          <a:xfrm>
            <a:off x="0" y="0"/>
            <a:ext cx="201168" cy="2286000"/>
          </a:xfrm>
          <a:prstGeom prst="rect">
            <a:avLst/>
          </a:prstGeom>
          <a:solidFill>
            <a:srgbClr val="2E8B2E"/>
          </a:solidFill>
          <a:ln/>
        </p:spPr>
      </p:sp>
      <p:sp>
        <p:nvSpPr>
          <p:cNvPr id="4" name="Shape 2"/>
          <p:cNvSpPr/>
          <p:nvPr/>
        </p:nvSpPr>
        <p:spPr>
          <a:xfrm>
            <a:off x="0" y="4572000"/>
            <a:ext cx="201168" cy="2286000"/>
          </a:xfrm>
          <a:prstGeom prst="rect">
            <a:avLst/>
          </a:prstGeom>
          <a:solidFill>
            <a:srgbClr val="C8102E"/>
          </a:solidFill>
          <a:ln/>
        </p:spPr>
      </p:sp>
      <p:sp>
        <p:nvSpPr>
          <p:cNvPr id="5" name="Shape 3"/>
          <p:cNvSpPr/>
          <p:nvPr/>
        </p:nvSpPr>
        <p:spPr>
          <a:xfrm>
            <a:off x="566928" y="457200"/>
            <a:ext cx="566928" cy="566928"/>
          </a:xfrm>
          <a:prstGeom prst="ellipse">
            <a:avLst/>
          </a:prstGeom>
          <a:solidFill>
            <a:srgbClr val="2E8B2E"/>
          </a:solidFill>
          <a:ln/>
        </p:spPr>
      </p:sp>
      <p:pic>
        <p:nvPicPr>
          <p:cNvPr id="6" name="Image 0" descr="icons/flag.png">    </p:cNvPr>
          <p:cNvPicPr>
            <a:picLocks noChangeAspect="1"/>
          </p:cNvPicPr>
          <p:nvPr/>
        </p:nvPicPr>
        <p:blipFill>
          <a:blip r:embed="rId1"/>
          <a:stretch>
            <a:fillRect/>
          </a:stretch>
        </p:blipFill>
        <p:spPr>
          <a:xfrm>
            <a:off x="708660" y="598932"/>
            <a:ext cx="283464" cy="283464"/>
          </a:xfrm>
          <a:prstGeom prst="rect">
            <a:avLst/>
          </a:prstGeom>
        </p:spPr>
      </p:pic>
      <p:sp>
        <p:nvSpPr>
          <p:cNvPr id="7" name="Text 4"/>
          <p:cNvSpPr/>
          <p:nvPr/>
        </p:nvSpPr>
        <p:spPr>
          <a:xfrm>
            <a:off x="1280160" y="457200"/>
            <a:ext cx="10058400" cy="274320"/>
          </a:xfrm>
          <a:prstGeom prst="rect">
            <a:avLst/>
          </a:prstGeom>
          <a:noFill/>
          <a:ln/>
        </p:spPr>
        <p:txBody>
          <a:bodyPr wrap="square" lIns="0" tIns="0" rIns="0" bIns="0" rtlCol="0" anchor="ctr"/>
          <a:lstStyle/>
          <a:p>
            <a:pPr indent="0" marL="0">
              <a:buNone/>
            </a:pPr>
            <a:r>
              <a:rPr lang="en-US" sz="1100" b="1" spc="200" kern="0" dirty="0">
                <a:solidFill>
                  <a:srgbClr val="2E8B2E"/>
                </a:solidFill>
                <a:latin typeface="Calibri" pitchFamily="34" charset="0"/>
                <a:ea typeface="Calibri" pitchFamily="34" charset="-122"/>
                <a:cs typeface="Calibri" pitchFamily="34" charset="-120"/>
              </a:rPr>
              <a:t>SPÉCIFICITÉ ALGÉRIENNE</a:t>
            </a:r>
            <a:endParaRPr lang="en-US" sz="1100" dirty="0"/>
          </a:p>
        </p:txBody>
      </p:sp>
      <p:sp>
        <p:nvSpPr>
          <p:cNvPr id="8" name="Text 5"/>
          <p:cNvSpPr/>
          <p:nvPr/>
        </p:nvSpPr>
        <p:spPr>
          <a:xfrm>
            <a:off x="1280160" y="749808"/>
            <a:ext cx="10332720" cy="777240"/>
          </a:xfrm>
          <a:prstGeom prst="rect">
            <a:avLst/>
          </a:prstGeom>
          <a:noFill/>
          <a:ln/>
        </p:spPr>
        <p:txBody>
          <a:bodyPr wrap="square" lIns="0" tIns="0" rIns="0" bIns="0" rtlCol="0" anchor="ctr"/>
          <a:lstStyle/>
          <a:p>
            <a:pPr indent="0" marL="0">
              <a:lnSpc>
                <a:spcPct val="95000"/>
              </a:lnSpc>
              <a:buNone/>
            </a:pPr>
            <a:r>
              <a:rPr lang="en-US" sz="2600" b="1" dirty="0">
                <a:solidFill>
                  <a:srgbClr val="16284F"/>
                </a:solidFill>
                <a:latin typeface="Georgia" pitchFamily="34" charset="0"/>
                <a:ea typeface="Georgia" pitchFamily="34" charset="-122"/>
                <a:cs typeface="Georgia" pitchFamily="34" charset="-120"/>
              </a:rPr>
              <a:t>Option de réévaluation — article 37 de la loi 07-11</a:t>
            </a:r>
            <a:endParaRPr lang="en-US" sz="2600" dirty="0"/>
          </a:p>
        </p:txBody>
      </p:sp>
      <p:sp>
        <p:nvSpPr>
          <p:cNvPr id="9" name="Shape 6"/>
          <p:cNvSpPr/>
          <p:nvPr/>
        </p:nvSpPr>
        <p:spPr>
          <a:xfrm>
            <a:off x="548640" y="1783080"/>
            <a:ext cx="11091672" cy="1341120"/>
          </a:xfrm>
          <a:prstGeom prst="roundRect">
            <a:avLst>
              <a:gd name="adj" fmla="val 3409"/>
            </a:avLst>
          </a:prstGeom>
          <a:solidFill>
            <a:srgbClr val="F4F7FB"/>
          </a:solidFill>
          <a:ln w="12700">
            <a:solidFill>
              <a:srgbClr val="E2E9F2"/>
            </a:solidFill>
            <a:prstDash val="solid"/>
          </a:ln>
        </p:spPr>
      </p:sp>
      <p:sp>
        <p:nvSpPr>
          <p:cNvPr id="10" name="Shape 7"/>
          <p:cNvSpPr/>
          <p:nvPr/>
        </p:nvSpPr>
        <p:spPr>
          <a:xfrm>
            <a:off x="548640" y="1783080"/>
            <a:ext cx="64008" cy="1341120"/>
          </a:xfrm>
          <a:prstGeom prst="rect">
            <a:avLst/>
          </a:prstGeom>
          <a:solidFill>
            <a:srgbClr val="2E8B2E"/>
          </a:solidFill>
          <a:ln/>
        </p:spPr>
      </p:sp>
      <p:sp>
        <p:nvSpPr>
          <p:cNvPr id="11" name="Text 8"/>
          <p:cNvSpPr/>
          <p:nvPr/>
        </p:nvSpPr>
        <p:spPr>
          <a:xfrm>
            <a:off x="777240" y="1828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Principe.  </a:t>
            </a:r>
            <a:pPr indent="0" marL="0">
              <a:lnSpc>
                <a:spcPct val="100000"/>
              </a:lnSpc>
              <a:buNone/>
            </a:pPr>
            <a:r>
              <a:rPr lang="en-US" sz="1200" dirty="0">
                <a:solidFill>
                  <a:srgbClr val="3A4458"/>
                </a:solidFill>
              </a:rPr>
              <a:t>L'article 37 autorise la réévaluation des immobilisations corporelles (cohérence IAS 16 §31-34). Option (non obligatoire) appliquée à une catégorie entière d'actifs. Contrepartie en capitaux propres : compte 105 « Écart de réévaluation ».</a:t>
            </a:r>
            <a:endParaRPr lang="en-US" sz="1300" dirty="0"/>
          </a:p>
        </p:txBody>
      </p:sp>
      <p:sp>
        <p:nvSpPr>
          <p:cNvPr id="12" name="Shape 9"/>
          <p:cNvSpPr/>
          <p:nvPr/>
        </p:nvSpPr>
        <p:spPr>
          <a:xfrm>
            <a:off x="548640" y="3307080"/>
            <a:ext cx="11091672" cy="1341120"/>
          </a:xfrm>
          <a:prstGeom prst="roundRect">
            <a:avLst>
              <a:gd name="adj" fmla="val 3409"/>
            </a:avLst>
          </a:prstGeom>
          <a:solidFill>
            <a:srgbClr val="F4F7FB"/>
          </a:solidFill>
          <a:ln w="12700">
            <a:solidFill>
              <a:srgbClr val="E2E9F2"/>
            </a:solidFill>
            <a:prstDash val="solid"/>
          </a:ln>
        </p:spPr>
      </p:sp>
      <p:sp>
        <p:nvSpPr>
          <p:cNvPr id="13" name="Shape 10"/>
          <p:cNvSpPr/>
          <p:nvPr/>
        </p:nvSpPr>
        <p:spPr>
          <a:xfrm>
            <a:off x="548640" y="3307080"/>
            <a:ext cx="64008" cy="1341120"/>
          </a:xfrm>
          <a:prstGeom prst="rect">
            <a:avLst/>
          </a:prstGeom>
          <a:solidFill>
            <a:srgbClr val="2E8B2E"/>
          </a:solidFill>
          <a:ln/>
        </p:spPr>
      </p:sp>
      <p:sp>
        <p:nvSpPr>
          <p:cNvPr id="14" name="Text 11"/>
          <p:cNvSpPr/>
          <p:nvPr/>
        </p:nvSpPr>
        <p:spPr>
          <a:xfrm>
            <a:off x="777240" y="3352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Impact fiscal.  </a:t>
            </a:r>
            <a:pPr indent="0" marL="0">
              <a:lnSpc>
                <a:spcPct val="100000"/>
              </a:lnSpc>
              <a:buNone/>
            </a:pPr>
            <a:r>
              <a:rPr lang="en-US" sz="1200" dirty="0">
                <a:solidFill>
                  <a:srgbClr val="3A4458"/>
                </a:solidFill>
              </a:rPr>
              <a:t>L'écart de réévaluation est en principe imposable sur 5 exercices (hors régime particulier), ce qui en limite l'attractivité. Les amortissements complémentaires post-réévaluation ne sont pas fiscalement déductibles.</a:t>
            </a:r>
            <a:endParaRPr lang="en-US" sz="1300" dirty="0"/>
          </a:p>
        </p:txBody>
      </p:sp>
      <p:sp>
        <p:nvSpPr>
          <p:cNvPr id="15" name="Shape 12"/>
          <p:cNvSpPr/>
          <p:nvPr/>
        </p:nvSpPr>
        <p:spPr>
          <a:xfrm>
            <a:off x="548640" y="4831080"/>
            <a:ext cx="11091672" cy="1341120"/>
          </a:xfrm>
          <a:prstGeom prst="roundRect">
            <a:avLst>
              <a:gd name="adj" fmla="val 3409"/>
            </a:avLst>
          </a:prstGeom>
          <a:solidFill>
            <a:srgbClr val="F4F7FB"/>
          </a:solidFill>
          <a:ln w="12700">
            <a:solidFill>
              <a:srgbClr val="E2E9F2"/>
            </a:solidFill>
            <a:prstDash val="solid"/>
          </a:ln>
        </p:spPr>
      </p:sp>
      <p:sp>
        <p:nvSpPr>
          <p:cNvPr id="16" name="Shape 13"/>
          <p:cNvSpPr/>
          <p:nvPr/>
        </p:nvSpPr>
        <p:spPr>
          <a:xfrm>
            <a:off x="548640" y="4831080"/>
            <a:ext cx="64008" cy="1341120"/>
          </a:xfrm>
          <a:prstGeom prst="rect">
            <a:avLst/>
          </a:prstGeom>
          <a:solidFill>
            <a:srgbClr val="2E8B2E"/>
          </a:solidFill>
          <a:ln/>
        </p:spPr>
      </p:sp>
      <p:sp>
        <p:nvSpPr>
          <p:cNvPr id="17" name="Text 14"/>
          <p:cNvSpPr/>
          <p:nvPr/>
        </p:nvSpPr>
        <p:spPr>
          <a:xfrm>
            <a:off x="777240" y="4876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Diligences.  </a:t>
            </a:r>
            <a:pPr indent="0" marL="0">
              <a:lnSpc>
                <a:spcPct val="100000"/>
              </a:lnSpc>
              <a:buNone/>
            </a:pPr>
            <a:r>
              <a:rPr lang="en-US" sz="1200" dirty="0">
                <a:solidFill>
                  <a:srgbClr val="3A4458"/>
                </a:solidFill>
              </a:rPr>
              <a:t>Valider l'expertise indépendante (NAA 620), vérifier l'application à la catégorie entière, le traitement des amortissements complémentaires, et la cohérence avec un test de perte de valeur sur la valeur réévaluée.</a:t>
            </a:r>
            <a:endParaRPr lang="en-US" sz="1300" dirty="0"/>
          </a:p>
        </p:txBody>
      </p:sp>
      <p:sp>
        <p:nvSpPr>
          <p:cNvPr id="18"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9"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20"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28</a:t>
            </a:r>
            <a:endParaRPr lang="en-US" sz="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PRÉSENTATION DE LA JOURNÉE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Objectifs pédagogiques de la journée</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sitemap.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Conduire la démarche d'audit complète sur chacun des cycles d'actif selon le SCF (immobilisations classe 2, stocks classe 3, créances classe 4, trésorerie classe 5).</a:t>
            </a:r>
            <a:endParaRPr lang="en-US" sz="1450" dirty="0"/>
          </a:p>
        </p:txBody>
      </p:sp>
      <p:sp>
        <p:nvSpPr>
          <p:cNvPr id="8" name="Shape 5"/>
          <p:cNvSpPr/>
          <p:nvPr/>
        </p:nvSpPr>
        <p:spPr>
          <a:xfrm>
            <a:off x="594360" y="2697480"/>
            <a:ext cx="658368" cy="658368"/>
          </a:xfrm>
          <a:prstGeom prst="ellipse">
            <a:avLst/>
          </a:prstGeom>
          <a:solidFill>
            <a:srgbClr val="0C7C8C"/>
          </a:solidFill>
          <a:ln/>
        </p:spPr>
      </p:sp>
      <p:pic>
        <p:nvPicPr>
          <p:cNvPr id="9" name="Image 1" descr="icons/flask.png">    </p:cNvPr>
          <p:cNvPicPr>
            <a:picLocks noChangeAspect="1"/>
          </p:cNvPicPr>
          <p:nvPr/>
        </p:nvPicPr>
        <p:blipFill>
          <a:blip r:embed="rId2"/>
          <a:stretch>
            <a:fillRect/>
          </a:stretch>
        </p:blipFill>
        <p:spPr>
          <a:xfrm>
            <a:off x="758952" y="2862072"/>
            <a:ext cx="329184" cy="329184"/>
          </a:xfrm>
          <a:prstGeom prst="rect">
            <a:avLst/>
          </a:prstGeom>
        </p:spPr>
      </p:pic>
      <p:sp>
        <p:nvSpPr>
          <p:cNvPr id="10" name="Text 6"/>
          <p:cNvSpPr/>
          <p:nvPr/>
        </p:nvSpPr>
        <p:spPr>
          <a:xfrm>
            <a:off x="1463040" y="267919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Maîtriser les spécificités des frais de R&amp;D capitalisés et des immobilisations financières (arrêté du 26 juillet 2008).</a:t>
            </a:r>
            <a:endParaRPr lang="en-US" sz="1450" dirty="0"/>
          </a:p>
        </p:txBody>
      </p:sp>
      <p:sp>
        <p:nvSpPr>
          <p:cNvPr id="11" name="Shape 7"/>
          <p:cNvSpPr/>
          <p:nvPr/>
        </p:nvSpPr>
        <p:spPr>
          <a:xfrm>
            <a:off x="594360" y="3566160"/>
            <a:ext cx="658368" cy="658368"/>
          </a:xfrm>
          <a:prstGeom prst="ellipse">
            <a:avLst/>
          </a:prstGeom>
          <a:solidFill>
            <a:srgbClr val="2E8B2E"/>
          </a:solidFill>
          <a:ln/>
        </p:spPr>
      </p:sp>
      <p:pic>
        <p:nvPicPr>
          <p:cNvPr id="12" name="Image 2" descr="icons/boxes.png">    </p:cNvPr>
          <p:cNvPicPr>
            <a:picLocks noChangeAspect="1"/>
          </p:cNvPicPr>
          <p:nvPr/>
        </p:nvPicPr>
        <p:blipFill>
          <a:blip r:embed="rId3"/>
          <a:stretch>
            <a:fillRect/>
          </a:stretch>
        </p:blipFill>
        <p:spPr>
          <a:xfrm>
            <a:off x="758952" y="3730752"/>
            <a:ext cx="329184" cy="329184"/>
          </a:xfrm>
          <a:prstGeom prst="rect">
            <a:avLst/>
          </a:prstGeom>
        </p:spPr>
      </p:pic>
      <p:sp>
        <p:nvSpPr>
          <p:cNvPr id="13" name="Text 8"/>
          <p:cNvSpPr/>
          <p:nvPr/>
        </p:nvSpPr>
        <p:spPr>
          <a:xfrm>
            <a:off x="1463040" y="354787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Auditer les stocks dans leurs trois dimensions complémentaires : quantités, valorisation, dépréciation.</a:t>
            </a:r>
            <a:endParaRPr lang="en-US" sz="1450" dirty="0"/>
          </a:p>
        </p:txBody>
      </p:sp>
      <p:sp>
        <p:nvSpPr>
          <p:cNvPr id="14" name="Shape 9"/>
          <p:cNvSpPr/>
          <p:nvPr/>
        </p:nvSpPr>
        <p:spPr>
          <a:xfrm>
            <a:off x="594360" y="4434840"/>
            <a:ext cx="658368" cy="658368"/>
          </a:xfrm>
          <a:prstGeom prst="ellipse">
            <a:avLst/>
          </a:prstGeom>
          <a:solidFill>
            <a:srgbClr val="0B5FA5"/>
          </a:solidFill>
          <a:ln/>
        </p:spPr>
      </p:sp>
      <p:pic>
        <p:nvPicPr>
          <p:cNvPr id="15" name="Image 3" descr="icons/handshake.png">    </p:cNvPr>
          <p:cNvPicPr>
            <a:picLocks noChangeAspect="1"/>
          </p:cNvPicPr>
          <p:nvPr/>
        </p:nvPicPr>
        <p:blipFill>
          <a:blip r:embed="rId4"/>
          <a:stretch>
            <a:fillRect/>
          </a:stretch>
        </p:blipFill>
        <p:spPr>
          <a:xfrm>
            <a:off x="758952" y="4599432"/>
            <a:ext cx="329184" cy="329184"/>
          </a:xfrm>
          <a:prstGeom prst="rect">
            <a:avLst/>
          </a:prstGeom>
        </p:spPr>
      </p:pic>
      <p:sp>
        <p:nvSpPr>
          <p:cNvPr id="16" name="Text 10"/>
          <p:cNvSpPr/>
          <p:nvPr/>
        </p:nvSpPr>
        <p:spPr>
          <a:xfrm>
            <a:off x="1463040" y="441655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Apprécier la valeur recouvrable des créances clients et des autres créances à risque, notamment celles sur les administrations publiques.</a:t>
            </a:r>
            <a:endParaRPr lang="en-US" sz="1450" dirty="0"/>
          </a:p>
        </p:txBody>
      </p:sp>
      <p:sp>
        <p:nvSpPr>
          <p:cNvPr id="17" name="Shape 11"/>
          <p:cNvSpPr/>
          <p:nvPr/>
        </p:nvSpPr>
        <p:spPr>
          <a:xfrm>
            <a:off x="594360" y="5303520"/>
            <a:ext cx="658368" cy="658368"/>
          </a:xfrm>
          <a:prstGeom prst="ellipse">
            <a:avLst/>
          </a:prstGeom>
          <a:solidFill>
            <a:srgbClr val="C8102E"/>
          </a:solidFill>
          <a:ln/>
        </p:spPr>
      </p:sp>
      <p:pic>
        <p:nvPicPr>
          <p:cNvPr id="18" name="Image 4" descr="icons/lock.png">    </p:cNvPr>
          <p:cNvPicPr>
            <a:picLocks noChangeAspect="1"/>
          </p:cNvPicPr>
          <p:nvPr/>
        </p:nvPicPr>
        <p:blipFill>
          <a:blip r:embed="rId5"/>
          <a:stretch>
            <a:fillRect/>
          </a:stretch>
        </p:blipFill>
        <p:spPr>
          <a:xfrm>
            <a:off x="758952" y="5468112"/>
            <a:ext cx="329184" cy="329184"/>
          </a:xfrm>
          <a:prstGeom prst="rect">
            <a:avLst/>
          </a:prstGeom>
        </p:spPr>
      </p:pic>
      <p:sp>
        <p:nvSpPr>
          <p:cNvPr id="19" name="Text 12"/>
          <p:cNvSpPr/>
          <p:nvPr/>
        </p:nvSpPr>
        <p:spPr>
          <a:xfrm>
            <a:off x="1463040" y="528523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Sécuriser l'audit de la trésorerie (banques, caisses, devises) à fort risque de fraude, et traiter les comptes de régularisation et écarts de conversion.</a:t>
            </a:r>
            <a:endParaRPr lang="en-US" sz="1450" dirty="0"/>
          </a:p>
        </p:txBody>
      </p:sp>
      <p:sp>
        <p:nvSpPr>
          <p:cNvPr id="20" name="Text 1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Introduction</a:t>
            </a:r>
            <a:endParaRPr lang="en-US" sz="750" dirty="0"/>
          </a:p>
        </p:txBody>
      </p:sp>
      <p:sp>
        <p:nvSpPr>
          <p:cNvPr id="22" name="Text 1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a:t>
            </a:r>
            <a:endParaRPr lang="en-US" sz="8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0" y="0"/>
            <a:ext cx="12191695" cy="128016"/>
          </a:xfrm>
          <a:prstGeom prst="rect">
            <a:avLst/>
          </a:prstGeom>
          <a:solidFill>
            <a:srgbClr val="C9A24B"/>
          </a:solidFill>
          <a:ln/>
        </p:spPr>
      </p:sp>
      <p:sp>
        <p:nvSpPr>
          <p:cNvPr id="3" name="Shape 1"/>
          <p:cNvSpPr/>
          <p:nvPr/>
        </p:nvSpPr>
        <p:spPr>
          <a:xfrm>
            <a:off x="548640" y="502920"/>
            <a:ext cx="640080" cy="640080"/>
          </a:xfrm>
          <a:prstGeom prst="ellipse">
            <a:avLst/>
          </a:prstGeom>
          <a:solidFill>
            <a:srgbClr val="C9A24B"/>
          </a:solidFill>
          <a:ln/>
        </p:spPr>
      </p:sp>
      <p:pic>
        <p:nvPicPr>
          <p:cNvPr id="4" name="Image 0" descr="icons/briefcase.png">    </p:cNvPr>
          <p:cNvPicPr>
            <a:picLocks noChangeAspect="1"/>
          </p:cNvPicPr>
          <p:nvPr/>
        </p:nvPicPr>
        <p:blipFill>
          <a:blip r:embed="rId1"/>
          <a:stretch>
            <a:fillRect/>
          </a:stretch>
        </p:blipFill>
        <p:spPr>
          <a:xfrm>
            <a:off x="708660" y="662940"/>
            <a:ext cx="320040" cy="320040"/>
          </a:xfrm>
          <a:prstGeom prst="rect">
            <a:avLst/>
          </a:prstGeom>
        </p:spPr>
      </p:pic>
      <p:sp>
        <p:nvSpPr>
          <p:cNvPr id="5" name="Text 2"/>
          <p:cNvSpPr/>
          <p:nvPr/>
        </p:nvSpPr>
        <p:spPr>
          <a:xfrm>
            <a:off x="1325880" y="502920"/>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MISE EN PRATIQUE</a:t>
            </a:r>
            <a:endParaRPr lang="en-US" sz="1100" dirty="0"/>
          </a:p>
        </p:txBody>
      </p:sp>
      <p:sp>
        <p:nvSpPr>
          <p:cNvPr id="6" name="Text 3"/>
          <p:cNvSpPr/>
          <p:nvPr/>
        </p:nvSpPr>
        <p:spPr>
          <a:xfrm>
            <a:off x="1325880" y="795528"/>
            <a:ext cx="10332720" cy="548640"/>
          </a:xfrm>
          <a:prstGeom prst="rect">
            <a:avLst/>
          </a:prstGeom>
          <a:noFill/>
          <a:ln/>
        </p:spPr>
        <p:txBody>
          <a:bodyPr wrap="square" lIns="0" tIns="0" rIns="0" bIns="0" rtlCol="0" anchor="ctr"/>
          <a:lstStyle/>
          <a:p>
            <a:pPr indent="0" marL="0">
              <a:buNone/>
            </a:pPr>
            <a:r>
              <a:rPr lang="en-US" sz="2400" b="1" dirty="0">
                <a:solidFill>
                  <a:srgbClr val="FFFFFF"/>
                </a:solidFill>
                <a:latin typeface="Georgia" pitchFamily="34" charset="0"/>
                <a:ea typeface="Georgia" pitchFamily="34" charset="-122"/>
                <a:cs typeface="Georgia" pitchFamily="34" charset="-120"/>
              </a:rPr>
              <a:t>SPA EL-EULMA INDUSTRIE — tableau de passage</a:t>
            </a:r>
            <a:endParaRPr lang="en-US" sz="2400" dirty="0"/>
          </a:p>
        </p:txBody>
      </p:sp>
      <p:sp>
        <p:nvSpPr>
          <p:cNvPr id="7" name="Text 4"/>
          <p:cNvSpPr/>
          <p:nvPr/>
        </p:nvSpPr>
        <p:spPr>
          <a:xfrm>
            <a:off x="1325880" y="1371600"/>
            <a:ext cx="10241280" cy="411480"/>
          </a:xfrm>
          <a:prstGeom prst="rect">
            <a:avLst/>
          </a:prstGeom>
          <a:noFill/>
          <a:ln/>
        </p:spPr>
        <p:txBody>
          <a:bodyPr wrap="square" lIns="0" tIns="0" rIns="0" bIns="0" rtlCol="0" anchor="ctr"/>
          <a:lstStyle/>
          <a:p>
            <a:pPr indent="0" marL="0">
              <a:buNone/>
            </a:pPr>
            <a:r>
              <a:rPr lang="en-US" sz="1250" i="1" dirty="0">
                <a:solidFill>
                  <a:srgbClr val="C8D4E8"/>
                </a:solidFill>
                <a:latin typeface="Calibri" pitchFamily="34" charset="0"/>
                <a:ea typeface="Calibri" pitchFamily="34" charset="-122"/>
                <a:cs typeface="Calibri" pitchFamily="34" charset="-120"/>
              </a:rPr>
              <a:t>Fabricant de pièces métalliques pour l'agroalimentaire. Montants en M DA. Identifiez les points d'attention et les travaux à mener.</a:t>
            </a:r>
            <a:endParaRPr lang="en-US" sz="1250" dirty="0"/>
          </a:p>
        </p:txBody>
      </p:sp>
      <p:graphicFrame>
        <p:nvGraphicFramePr>
          <p:cNvPr id="31" name="Table 0"/>
          <p:cNvGraphicFramePr>
            <a:graphicFrameLocks noGrp="1"/>
          </p:cNvGraphicFramePr>
          <p:nvPr>
            <p:extLst>
              <p:ext uri="{D42A27DB-BD31-4B8C-83A1-F6EECF244321}">
                <p14:modId xmlns:p14="http://schemas.microsoft.com/office/powerpoint/2010/main" val="1579011935"/>
              </p:ext>
            </p:extLst>
          </p:nvPr>
        </p:nvGraphicFramePr>
        <p:xfrm>
          <a:off x="822960" y="2011680"/>
          <a:ext cx="10515600" cy="914400"/>
        </p:xfrm>
        <a:graphic>
          <a:graphicData uri="http://schemas.openxmlformats.org/drawingml/2006/table">
            <a:tbl>
              <a:tblPr/>
              <a:tblGrid>
                <a:gridCol w="3291840"/>
                <a:gridCol w="2194560"/>
                <a:gridCol w="3017520"/>
                <a:gridCol w="2011680"/>
              </a:tblGrid>
              <a:tr h="685800">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Poste</a:t>
                      </a:r>
                      <a:endParaRPr lang="en-US" sz="120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2E8B2E"/>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Ouverture</a:t>
                      </a:r>
                      <a:endParaRPr lang="en-US" sz="120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2E8B2E"/>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Mouvements</a:t>
                      </a:r>
                      <a:endParaRPr lang="en-US" sz="120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2E8B2E"/>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Clôture</a:t>
                      </a:r>
                      <a:endParaRPr lang="en-US" sz="120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2E8B2E"/>
                    </a:solidFill>
                  </a:tcPr>
                </a:tc>
              </a:tr>
              <a:tr h="685800">
                <a:tc>
                  <a:txBody>
                    <a:bodyPr/>
                    <a:lstStyle/>
                    <a:p>
                      <a:pPr algn="l" indent="0" marL="0">
                        <a:buNone/>
                      </a:pPr>
                      <a:r>
                        <a:rPr lang="en-US" sz="1250" b="1" dirty="0">
                          <a:solidFill>
                            <a:srgbClr val="C9A24B"/>
                          </a:solidFill>
                          <a:latin typeface="Calibri" pitchFamily="34" charset="0"/>
                          <a:ea typeface="Calibri" pitchFamily="34" charset="-122"/>
                          <a:cs typeface="Calibri" pitchFamily="34" charset="-120"/>
                        </a:rPr>
                        <a:t>Valeur brute</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6284F"/>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1 250</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6284F"/>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+180 acq. / −45 cess.</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6284F"/>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1 385</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6284F"/>
                    </a:solidFill>
                  </a:tcPr>
                </a:tc>
              </a:tr>
              <a:tr h="685800">
                <a:tc>
                  <a:txBody>
                    <a:bodyPr/>
                    <a:lstStyle/>
                    <a:p>
                      <a:pPr algn="l" indent="0" marL="0">
                        <a:buNone/>
                      </a:pPr>
                      <a:r>
                        <a:rPr lang="en-US" sz="1250" b="1" dirty="0">
                          <a:solidFill>
                            <a:srgbClr val="C9A24B"/>
                          </a:solidFill>
                          <a:latin typeface="Calibri" pitchFamily="34" charset="0"/>
                          <a:ea typeface="Calibri" pitchFamily="34" charset="-122"/>
                          <a:cs typeface="Calibri" pitchFamily="34" charset="-120"/>
                        </a:rPr>
                        <a:t>Amortissements</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E3A6E"/>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480</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E3A6E"/>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+95 dot. / −28 cess.</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E3A6E"/>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547</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E3A6E"/>
                    </a:solidFill>
                  </a:tcPr>
                </a:tc>
              </a:tr>
              <a:tr h="685800">
                <a:tc>
                  <a:txBody>
                    <a:bodyPr/>
                    <a:lstStyle/>
                    <a:p>
                      <a:pPr algn="l" indent="0" marL="0">
                        <a:buNone/>
                      </a:pPr>
                      <a:r>
                        <a:rPr lang="en-US" sz="1250" b="1" dirty="0">
                          <a:solidFill>
                            <a:srgbClr val="C9A24B"/>
                          </a:solidFill>
                          <a:latin typeface="Calibri" pitchFamily="34" charset="0"/>
                          <a:ea typeface="Calibri" pitchFamily="34" charset="-122"/>
                          <a:cs typeface="Calibri" pitchFamily="34" charset="-120"/>
                        </a:rPr>
                        <a:t>Valeur nette</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6284F"/>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770</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6284F"/>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6284F"/>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838</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6284F"/>
                    </a:solidFill>
                  </a:tcPr>
                </a:tc>
              </a:tr>
              <a:tr h="685800">
                <a:tc>
                  <a:txBody>
                    <a:bodyPr/>
                    <a:lstStyle/>
                    <a:p>
                      <a:pPr algn="l" indent="0" marL="0">
                        <a:buNone/>
                      </a:pPr>
                      <a:r>
                        <a:rPr lang="en-US" sz="1250" b="1" dirty="0">
                          <a:solidFill>
                            <a:srgbClr val="C9A24B"/>
                          </a:solidFill>
                          <a:latin typeface="Calibri" pitchFamily="34" charset="0"/>
                          <a:ea typeface="Calibri" pitchFamily="34" charset="-122"/>
                          <a:cs typeface="Calibri" pitchFamily="34" charset="-120"/>
                        </a:rPr>
                        <a:t>Compte 615 (entretiens)</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E3A6E"/>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E3A6E"/>
                    </a:solidFill>
                  </a:tcPr>
                </a:tc>
                <a:tc>
                  <a:txBody>
                    <a:bodyPr/>
                    <a:lstStyle/>
                    <a:p>
                      <a:pPr algn="ctr" indent="0" marL="0">
                        <a:buNone/>
                      </a:pPr>
                      <a:r>
                        <a:rPr lang="en-US" sz="1250" dirty="0">
                          <a:solidFill>
                            <a:srgbClr val="FFFFFF"/>
                          </a:solidFill>
                          <a:latin typeface="Calibri" pitchFamily="34" charset="0"/>
                          <a:ea typeface="Calibri" pitchFamily="34" charset="-122"/>
                          <a:cs typeface="Calibri" pitchFamily="34" charset="-120"/>
                        </a:rPr>
                        <a:t>+35 vs N-1</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E3A6E"/>
                    </a:solidFill>
                  </a:tcPr>
                </a:tc>
                <a:tc>
                  <a:txBody>
                    <a:bodyPr/>
                    <a:lstStyle/>
                    <a:p>
                      <a:pPr algn="ctr" indent="0" marL="0">
                        <a:buNone/>
                      </a:pPr>
                      <a:r>
                        <a:rPr lang="en-US" sz="1250" b="1" dirty="0">
                          <a:solidFill>
                            <a:srgbClr val="C8102E"/>
                          </a:solidFill>
                          <a:latin typeface="Calibri" pitchFamily="34" charset="0"/>
                          <a:ea typeface="Calibri" pitchFamily="34" charset="-122"/>
                          <a:cs typeface="Calibri" pitchFamily="34" charset="-120"/>
                        </a:rPr>
                        <a:t>142</a:t>
                      </a:r>
                      <a:endParaRPr lang="en-US" sz="1250" dirty="0">
                        <a:latin typeface="Calibri" charset="0"/>
                        <a:ea typeface="Calibri" charset="0"/>
                        <a:cs typeface="Calibri" charset="0"/>
                      </a:endParaRPr>
                    </a:p>
                  </a:txBody>
                  <a:tcPr marL="101600" marR="101600" marT="38100" marB="38100" anchor="ctr">
                    <a:lnL w="6350" cap="flat" cmpd="sng" algn="ctr">
                      <a:solidFill>
                        <a:srgbClr val="2C4980"/>
                      </a:solidFill>
                      <a:prstDash val="solid"/>
                      <a:round/>
                      <a:headEnd type="none" w="med" len="med"/>
                      <a:tailEnd type="none" w="med" len="med"/>
                    </a:lnL>
                    <a:lnR w="6350" cap="flat" cmpd="sng" algn="ctr">
                      <a:solidFill>
                        <a:srgbClr val="2C4980"/>
                      </a:solidFill>
                      <a:prstDash val="solid"/>
                      <a:round/>
                      <a:headEnd type="none" w="med" len="med"/>
                      <a:tailEnd type="none" w="med" len="med"/>
                    </a:lnR>
                    <a:lnT w="6350" cap="flat" cmpd="sng" algn="ctr">
                      <a:solidFill>
                        <a:srgbClr val="2C4980"/>
                      </a:solidFill>
                      <a:prstDash val="solid"/>
                      <a:round/>
                      <a:headEnd type="none" w="med" len="med"/>
                      <a:tailEnd type="none" w="med" len="med"/>
                    </a:lnT>
                    <a:lnB w="6350" cap="flat" cmpd="sng" algn="ctr">
                      <a:solidFill>
                        <a:srgbClr val="2C4980"/>
                      </a:solidFill>
                      <a:prstDash val="solid"/>
                      <a:round/>
                      <a:headEnd type="none" w="med" len="med"/>
                      <a:tailEnd type="none" w="med" len="med"/>
                    </a:lnB>
                    <a:solidFill>
                      <a:srgbClr val="1E3A6E"/>
                    </a:solidFill>
                  </a:tcPr>
                </a:tc>
              </a:tr>
            </a:tbl>
          </a:graphicData>
        </a:graphic>
      </p:graphicFrame>
      <p:sp>
        <p:nvSpPr>
          <p:cNvPr id="9" name="Text 5"/>
          <p:cNvSpPr/>
          <p:nvPr/>
        </p:nvSpPr>
        <p:spPr>
          <a:xfrm>
            <a:off x="822960" y="5440680"/>
            <a:ext cx="10515600" cy="640080"/>
          </a:xfrm>
          <a:prstGeom prst="rect">
            <a:avLst/>
          </a:prstGeom>
          <a:noFill/>
          <a:ln/>
        </p:spPr>
        <p:txBody>
          <a:bodyPr wrap="square" lIns="0" tIns="0" rIns="0" bIns="0" rtlCol="0" anchor="ctr"/>
          <a:lstStyle/>
          <a:p>
            <a:pPr indent="0" marL="0">
              <a:buNone/>
            </a:pPr>
            <a:r>
              <a:rPr lang="en-US" sz="1250" b="1" dirty="0">
                <a:solidFill>
                  <a:srgbClr val="C9A24B"/>
                </a:solidFill>
              </a:rPr>
              <a:t>À investiguer.  </a:t>
            </a:r>
            <a:pPr indent="0" marL="0">
              <a:buNone/>
            </a:pPr>
            <a:r>
              <a:rPr lang="en-US" sz="1250" dirty="0">
                <a:solidFill>
                  <a:srgbClr val="E4EBF6"/>
                </a:solidFill>
              </a:rPr>
              <a:t>La hausse de +35 M (+33 %) du compte 615, supérieure à la hausse d'activité, constitue une alerte majeure.</a:t>
            </a:r>
            <a:endParaRPr lang="en-US" sz="1250" dirty="0"/>
          </a:p>
        </p:txBody>
      </p:sp>
      <p:sp>
        <p:nvSpPr>
          <p:cNvPr id="10" name="Text 6"/>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7"/>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12" name="Text 8"/>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29</a:t>
            </a:r>
            <a:endParaRPr lang="en-US" sz="8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EL-EULMA — CORRIGÉ</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Démarche d'audit corrigée</a:t>
            </a:r>
            <a:endParaRPr lang="en-US" sz="2600" dirty="0"/>
          </a:p>
        </p:txBody>
      </p:sp>
      <p:sp>
        <p:nvSpPr>
          <p:cNvPr id="5" name="Shape 3"/>
          <p:cNvSpPr/>
          <p:nvPr/>
        </p:nvSpPr>
        <p:spPr>
          <a:xfrm>
            <a:off x="548640" y="1783080"/>
            <a:ext cx="5408676" cy="2103120"/>
          </a:xfrm>
          <a:prstGeom prst="roundRect">
            <a:avLst>
              <a:gd name="adj" fmla="val 2174"/>
            </a:avLst>
          </a:prstGeom>
          <a:solidFill>
            <a:srgbClr val="F4F7FB"/>
          </a:solidFill>
          <a:ln w="12700">
            <a:solidFill>
              <a:srgbClr val="E2E9F2"/>
            </a:solidFill>
            <a:prstDash val="solid"/>
          </a:ln>
        </p:spPr>
      </p:sp>
      <p:sp>
        <p:nvSpPr>
          <p:cNvPr id="6" name="Shape 4"/>
          <p:cNvSpPr/>
          <p:nvPr/>
        </p:nvSpPr>
        <p:spPr>
          <a:xfrm>
            <a:off x="713232" y="2583180"/>
            <a:ext cx="502920" cy="502920"/>
          </a:xfrm>
          <a:prstGeom prst="ellipse">
            <a:avLst/>
          </a:prstGeom>
          <a:solidFill>
            <a:srgbClr val="2E8B2E"/>
          </a:solidFill>
          <a:ln/>
        </p:spPr>
      </p:sp>
      <p:sp>
        <p:nvSpPr>
          <p:cNvPr id="7" name="Text 5"/>
          <p:cNvSpPr/>
          <p:nvPr/>
        </p:nvSpPr>
        <p:spPr>
          <a:xfrm>
            <a:off x="713232"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1</a:t>
            </a:r>
            <a:endParaRPr lang="en-US" sz="1700" dirty="0"/>
          </a:p>
        </p:txBody>
      </p:sp>
      <p:sp>
        <p:nvSpPr>
          <p:cNvPr id="8" name="Text 6"/>
          <p:cNvSpPr/>
          <p:nvPr/>
        </p:nvSpPr>
        <p:spPr>
          <a:xfrm>
            <a:off x="1325880"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Tableau de passage valeur brute
</a:t>
            </a:r>
            <a:endParaRPr lang="en-US" sz="1250" dirty="0"/>
          </a:p>
          <a:p>
            <a:pPr indent="0" marL="0">
              <a:lnSpc>
                <a:spcPct val="98000"/>
              </a:lnSpc>
              <a:buNone/>
            </a:pPr>
            <a:r>
              <a:rPr lang="en-US" sz="1050" dirty="0">
                <a:solidFill>
                  <a:srgbClr val="3A4458"/>
                </a:solidFill>
              </a:rPr>
              <a:t>Examen des 180 M d'acquisitions (top 10 + sondage) : factures, BL, autorisations, frais accessoires. Vérification des 45 M de cessions : actes, prix réel, plus/moins-value (752/652).</a:t>
            </a:r>
            <a:endParaRPr lang="en-US" sz="1250" dirty="0"/>
          </a:p>
        </p:txBody>
      </p:sp>
      <p:sp>
        <p:nvSpPr>
          <p:cNvPr id="9" name="Shape 7"/>
          <p:cNvSpPr/>
          <p:nvPr/>
        </p:nvSpPr>
        <p:spPr>
          <a:xfrm>
            <a:off x="548640" y="4069080"/>
            <a:ext cx="5408676" cy="2103120"/>
          </a:xfrm>
          <a:prstGeom prst="roundRect">
            <a:avLst>
              <a:gd name="adj" fmla="val 2174"/>
            </a:avLst>
          </a:prstGeom>
          <a:solidFill>
            <a:srgbClr val="F4F7FB"/>
          </a:solidFill>
          <a:ln w="12700">
            <a:solidFill>
              <a:srgbClr val="E2E9F2"/>
            </a:solidFill>
            <a:prstDash val="solid"/>
          </a:ln>
        </p:spPr>
      </p:sp>
      <p:sp>
        <p:nvSpPr>
          <p:cNvPr id="10" name="Shape 8"/>
          <p:cNvSpPr/>
          <p:nvPr/>
        </p:nvSpPr>
        <p:spPr>
          <a:xfrm>
            <a:off x="713232" y="4869180"/>
            <a:ext cx="502920" cy="502920"/>
          </a:xfrm>
          <a:prstGeom prst="ellipse">
            <a:avLst/>
          </a:prstGeom>
          <a:solidFill>
            <a:srgbClr val="0C7C8C"/>
          </a:solidFill>
          <a:ln/>
        </p:spPr>
      </p:sp>
      <p:sp>
        <p:nvSpPr>
          <p:cNvPr id="11" name="Text 9"/>
          <p:cNvSpPr/>
          <p:nvPr/>
        </p:nvSpPr>
        <p:spPr>
          <a:xfrm>
            <a:off x="713232"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2</a:t>
            </a:r>
            <a:endParaRPr lang="en-US" sz="1700" dirty="0"/>
          </a:p>
        </p:txBody>
      </p:sp>
      <p:sp>
        <p:nvSpPr>
          <p:cNvPr id="12" name="Text 10"/>
          <p:cNvSpPr/>
          <p:nvPr/>
        </p:nvSpPr>
        <p:spPr>
          <a:xfrm>
            <a:off x="1325880"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Tableau de passage amortissements
</a:t>
            </a:r>
            <a:endParaRPr lang="en-US" sz="1250" dirty="0"/>
          </a:p>
          <a:p>
            <a:pPr indent="0" marL="0">
              <a:lnSpc>
                <a:spcPct val="98000"/>
              </a:lnSpc>
              <a:buNone/>
            </a:pPr>
            <a:r>
              <a:rPr lang="en-US" sz="1050" dirty="0">
                <a:solidFill>
                  <a:srgbClr val="3A4458"/>
                </a:solidFill>
              </a:rPr>
              <a:t>Recalcul de la dotation théorique (taux moyen × VB moyenne) vs 95 M comptabilisés. Investigation de tout écart : changement de durée, biens amortis non sortis.</a:t>
            </a:r>
            <a:endParaRPr lang="en-US" sz="1250" dirty="0"/>
          </a:p>
        </p:txBody>
      </p:sp>
      <p:sp>
        <p:nvSpPr>
          <p:cNvPr id="13" name="Shape 11"/>
          <p:cNvSpPr/>
          <p:nvPr/>
        </p:nvSpPr>
        <p:spPr>
          <a:xfrm>
            <a:off x="6231636" y="1783080"/>
            <a:ext cx="5408676" cy="2103120"/>
          </a:xfrm>
          <a:prstGeom prst="roundRect">
            <a:avLst>
              <a:gd name="adj" fmla="val 2174"/>
            </a:avLst>
          </a:prstGeom>
          <a:solidFill>
            <a:srgbClr val="F4F7FB"/>
          </a:solidFill>
          <a:ln w="12700">
            <a:solidFill>
              <a:srgbClr val="E2E9F2"/>
            </a:solidFill>
            <a:prstDash val="solid"/>
          </a:ln>
        </p:spPr>
      </p:sp>
      <p:sp>
        <p:nvSpPr>
          <p:cNvPr id="14" name="Shape 12"/>
          <p:cNvSpPr/>
          <p:nvPr/>
        </p:nvSpPr>
        <p:spPr>
          <a:xfrm>
            <a:off x="6396228" y="2583180"/>
            <a:ext cx="502920" cy="502920"/>
          </a:xfrm>
          <a:prstGeom prst="ellipse">
            <a:avLst/>
          </a:prstGeom>
          <a:solidFill>
            <a:srgbClr val="C8102E"/>
          </a:solidFill>
          <a:ln/>
        </p:spPr>
      </p:sp>
      <p:sp>
        <p:nvSpPr>
          <p:cNvPr id="15" name="Text 13"/>
          <p:cNvSpPr/>
          <p:nvPr/>
        </p:nvSpPr>
        <p:spPr>
          <a:xfrm>
            <a:off x="6396228"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3</a:t>
            </a:r>
            <a:endParaRPr lang="en-US" sz="1700" dirty="0"/>
          </a:p>
        </p:txBody>
      </p:sp>
      <p:sp>
        <p:nvSpPr>
          <p:cNvPr id="16" name="Text 14"/>
          <p:cNvSpPr/>
          <p:nvPr/>
        </p:nvSpPr>
        <p:spPr>
          <a:xfrm>
            <a:off x="7008876"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Revue du compte 615 (142 M)
</a:t>
            </a:r>
            <a:endParaRPr lang="en-US" sz="1250" dirty="0"/>
          </a:p>
          <a:p>
            <a:pPr indent="0" marL="0">
              <a:lnSpc>
                <a:spcPct val="98000"/>
              </a:lnSpc>
              <a:buNone/>
            </a:pPr>
            <a:r>
              <a:rPr lang="en-US" sz="1050" dirty="0">
                <a:solidFill>
                  <a:srgbClr val="3A4458"/>
                </a:solidFill>
              </a:rPr>
              <a:t>Hausse +33 % &gt; hausse d'activité → alerte. Sondage des 20 plus grosses dépenses. Refonte d'une ligne de production en 615 → à reclasser en 215 (capitalisable + amortissable).</a:t>
            </a:r>
            <a:endParaRPr lang="en-US" sz="1250" dirty="0"/>
          </a:p>
        </p:txBody>
      </p:sp>
      <p:sp>
        <p:nvSpPr>
          <p:cNvPr id="17" name="Shape 15"/>
          <p:cNvSpPr/>
          <p:nvPr/>
        </p:nvSpPr>
        <p:spPr>
          <a:xfrm>
            <a:off x="6231636" y="4069080"/>
            <a:ext cx="5408676" cy="2103120"/>
          </a:xfrm>
          <a:prstGeom prst="roundRect">
            <a:avLst>
              <a:gd name="adj" fmla="val 2174"/>
            </a:avLst>
          </a:prstGeom>
          <a:solidFill>
            <a:srgbClr val="F4F7FB"/>
          </a:solidFill>
          <a:ln w="12700">
            <a:solidFill>
              <a:srgbClr val="E2E9F2"/>
            </a:solidFill>
            <a:prstDash val="solid"/>
          </a:ln>
        </p:spPr>
      </p:sp>
      <p:sp>
        <p:nvSpPr>
          <p:cNvPr id="18" name="Shape 16"/>
          <p:cNvSpPr/>
          <p:nvPr/>
        </p:nvSpPr>
        <p:spPr>
          <a:xfrm>
            <a:off x="6396228" y="4869180"/>
            <a:ext cx="502920" cy="502920"/>
          </a:xfrm>
          <a:prstGeom prst="ellipse">
            <a:avLst/>
          </a:prstGeom>
          <a:solidFill>
            <a:srgbClr val="16284F"/>
          </a:solidFill>
          <a:ln/>
        </p:spPr>
      </p:sp>
      <p:sp>
        <p:nvSpPr>
          <p:cNvPr id="19" name="Text 17"/>
          <p:cNvSpPr/>
          <p:nvPr/>
        </p:nvSpPr>
        <p:spPr>
          <a:xfrm>
            <a:off x="6396228"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4</a:t>
            </a:r>
            <a:endParaRPr lang="en-US" sz="1700" dirty="0"/>
          </a:p>
        </p:txBody>
      </p:sp>
      <p:sp>
        <p:nvSpPr>
          <p:cNvPr id="20" name="Text 18"/>
          <p:cNvSpPr/>
          <p:nvPr/>
        </p:nvSpPr>
        <p:spPr>
          <a:xfrm>
            <a:off x="7008876"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Test d'impairment
</a:t>
            </a:r>
            <a:endParaRPr lang="en-US" sz="1250" dirty="0"/>
          </a:p>
          <a:p>
            <a:pPr indent="0" marL="0">
              <a:lnSpc>
                <a:spcPct val="98000"/>
              </a:lnSpc>
              <a:buNone/>
            </a:pPr>
            <a:r>
              <a:rPr lang="en-US" sz="1050" dirty="0">
                <a:solidFill>
                  <a:srgbClr val="3A4458"/>
                </a:solidFill>
              </a:rPr>
              <a:t>Identifier les indicateurs : machines sous-utilisées, dégradation de la rentabilité d'une UGT. Si présents : test selon IAS 36.</a:t>
            </a:r>
            <a:endParaRPr lang="en-US" sz="1250" dirty="0"/>
          </a:p>
        </p:txBody>
      </p:sp>
      <p:sp>
        <p:nvSpPr>
          <p:cNvPr id="21" name="Text 1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2" name="Text 2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Corporelles</a:t>
            </a:r>
            <a:endParaRPr lang="en-US" sz="750" dirty="0"/>
          </a:p>
        </p:txBody>
      </p:sp>
      <p:sp>
        <p:nvSpPr>
          <p:cNvPr id="23" name="Text 2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30</a:t>
            </a:r>
            <a:endParaRPr lang="en-US" sz="8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04</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11H00 — 0H45 — EXPOSÉ + CAS — OUTIL 39</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Audit des immobilisations financières (compte 26)</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 Concilier le rapprochement de pièces et les techniques d'évaluation : c'est là toute la difficulté. »</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chartpie.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Financières</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31</a:t>
            </a:r>
            <a:endParaRPr lang="en-US" sz="8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COMPTE 26 — FINANCIÈRES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Objectifs spécifiques de la séquence</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layers.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Maîtriser la composition du compte 26 selon le SCF.</a:t>
            </a:r>
            <a:endParaRPr lang="en-US" sz="1450" dirty="0"/>
          </a:p>
        </p:txBody>
      </p:sp>
      <p:sp>
        <p:nvSpPr>
          <p:cNvPr id="8" name="Shape 5"/>
          <p:cNvSpPr/>
          <p:nvPr/>
        </p:nvSpPr>
        <p:spPr>
          <a:xfrm>
            <a:off x="594360" y="3276600"/>
            <a:ext cx="658368" cy="658368"/>
          </a:xfrm>
          <a:prstGeom prst="ellipse">
            <a:avLst/>
          </a:prstGeom>
          <a:solidFill>
            <a:srgbClr val="0C7C8C"/>
          </a:solidFill>
          <a:ln/>
        </p:spPr>
      </p:sp>
      <p:pic>
        <p:nvPicPr>
          <p:cNvPr id="9" name="Image 1" descr="icons/balance.png">    </p:cNvPr>
          <p:cNvPicPr>
            <a:picLocks noChangeAspect="1"/>
          </p:cNvPicPr>
          <p:nvPr/>
        </p:nvPicPr>
        <p:blipFill>
          <a:blip r:embed="rId2"/>
          <a:stretch>
            <a:fillRect/>
          </a:stretch>
        </p:blipFill>
        <p:spPr>
          <a:xfrm>
            <a:off x="758952" y="3441192"/>
            <a:ext cx="329184" cy="329184"/>
          </a:xfrm>
          <a:prstGeom prst="rect">
            <a:avLst/>
          </a:prstGeom>
        </p:spPr>
      </p:pic>
      <p:sp>
        <p:nvSpPr>
          <p:cNvPr id="10" name="Text 6"/>
          <p:cNvSpPr/>
          <p:nvPr/>
        </p:nvSpPr>
        <p:spPr>
          <a:xfrm>
            <a:off x="1463040" y="32583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Concilier rapprochement de pièces (existence) et techniques d'évaluation (valorisation, dépréciation).</a:t>
            </a:r>
            <a:endParaRPr lang="en-US" sz="1450" dirty="0"/>
          </a:p>
        </p:txBody>
      </p:sp>
      <p:sp>
        <p:nvSpPr>
          <p:cNvPr id="11" name="Shape 7"/>
          <p:cNvSpPr/>
          <p:nvPr/>
        </p:nvSpPr>
        <p:spPr>
          <a:xfrm>
            <a:off x="594360" y="4724400"/>
            <a:ext cx="658368" cy="658368"/>
          </a:xfrm>
          <a:prstGeom prst="ellipse">
            <a:avLst/>
          </a:prstGeom>
          <a:solidFill>
            <a:srgbClr val="2E8B2E"/>
          </a:solidFill>
          <a:ln/>
        </p:spPr>
      </p:sp>
      <p:pic>
        <p:nvPicPr>
          <p:cNvPr id="12" name="Image 2" descr="icons/univ.png">    </p:cNvPr>
          <p:cNvPicPr>
            <a:picLocks noChangeAspect="1"/>
          </p:cNvPicPr>
          <p:nvPr/>
        </p:nvPicPr>
        <p:blipFill>
          <a:blip r:embed="rId3"/>
          <a:stretch>
            <a:fillRect/>
          </a:stretch>
        </p:blipFill>
        <p:spPr>
          <a:xfrm>
            <a:off x="758952" y="4888992"/>
            <a:ext cx="329184" cy="329184"/>
          </a:xfrm>
          <a:prstGeom prst="rect">
            <a:avLst/>
          </a:prstGeom>
        </p:spPr>
      </p:pic>
      <p:sp>
        <p:nvSpPr>
          <p:cNvPr id="13" name="Text 8"/>
          <p:cNvSpPr/>
          <p:nvPr/>
        </p:nvSpPr>
        <p:spPr>
          <a:xfrm>
            <a:off x="1463040" y="47061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Maîtriser les spécificités des participations dans les Entreprises Publiques Économiques (EPE).</a:t>
            </a:r>
            <a:endParaRPr lang="en-US" sz="1450" dirty="0"/>
          </a:p>
        </p:txBody>
      </p:sp>
      <p:sp>
        <p:nvSpPr>
          <p:cNvPr id="14" name="Text 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5" name="Text 1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Financières</a:t>
            </a:r>
            <a:endParaRPr lang="en-US" sz="750" dirty="0"/>
          </a:p>
        </p:txBody>
      </p:sp>
      <p:sp>
        <p:nvSpPr>
          <p:cNvPr id="16" name="Text 1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32</a:t>
            </a:r>
            <a:endParaRPr lang="en-US" sz="8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COMPOSITION DU COMPTE 26</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Les composantes du compte 26 selon le SCF</a:t>
            </a:r>
            <a:endParaRPr lang="en-US" sz="2600" dirty="0"/>
          </a:p>
        </p:txBody>
      </p:sp>
      <p:graphicFrame>
        <p:nvGraphicFramePr>
          <p:cNvPr id="35"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1371600"/>
                <a:gridCol w="4206240"/>
                <a:gridCol w="5513832"/>
              </a:tblGrid>
              <a:tr h="502920">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Compte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Libellé</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Cas d'usage typique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261</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Titres de participation</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Filiales détenues à &gt; 10 % avec influence durable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262</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Autres titres immobilisés détenant le contrôle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Sociétés contrôlées sans être qualifiées de filiales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271-273</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Autres titres immobilisés (sans contrôle)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Placements à long terme, titres acquis pour des revenus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274</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Prêts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Prêts au personnel à long terme, prêts à des sociétés liées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275</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Dépôts et cautionnements versés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Cautions bailleurs, cautions sur appels d'offres marchés publics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276</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Autres créances immobilisées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Comptes courants à long terme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29</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Dépréciations des immobilisations financières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Provisions pour perte de valeur</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Financières</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33</a:t>
            </a:r>
            <a:endParaRPr lang="en-US" sz="8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39 — DÉMARCHE D'AUDIT</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Existence · Valorisation · Dépréciation</a:t>
            </a:r>
            <a:endParaRPr lang="en-US" sz="2800" dirty="0"/>
          </a:p>
        </p:txBody>
      </p:sp>
      <p:sp>
        <p:nvSpPr>
          <p:cNvPr id="5" name="Shape 3"/>
          <p:cNvSpPr/>
          <p:nvPr/>
        </p:nvSpPr>
        <p:spPr>
          <a:xfrm>
            <a:off x="548640"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3529584" cy="868680"/>
          </a:xfrm>
          <a:prstGeom prst="rect">
            <a:avLst/>
          </a:prstGeom>
          <a:solidFill>
            <a:srgbClr val="2E8B2E"/>
          </a:solidFill>
          <a:ln/>
        </p:spPr>
      </p:sp>
      <p:pic>
        <p:nvPicPr>
          <p:cNvPr id="7" name="Image 0" descr="icons/search.png">    </p:cNvPr>
          <p:cNvPicPr>
            <a:picLocks noChangeAspect="1"/>
          </p:cNvPicPr>
          <p:nvPr/>
        </p:nvPicPr>
        <p:blipFill>
          <a:blip r:embed="rId1"/>
          <a:stretch>
            <a:fillRect/>
          </a:stretch>
        </p:blipFill>
        <p:spPr>
          <a:xfrm>
            <a:off x="841248" y="2020824"/>
            <a:ext cx="384048" cy="384048"/>
          </a:xfrm>
          <a:prstGeom prst="rect">
            <a:avLst/>
          </a:prstGeom>
        </p:spPr>
      </p:pic>
      <p:sp>
        <p:nvSpPr>
          <p:cNvPr id="8" name="Text 5"/>
          <p:cNvSpPr/>
          <p:nvPr/>
        </p:nvSpPr>
        <p:spPr>
          <a:xfrm>
            <a:off x="1417320"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Existence &amp; droits</a:t>
            </a:r>
            <a:endParaRPr lang="en-US" sz="1450" dirty="0"/>
          </a:p>
        </p:txBody>
      </p:sp>
      <p:sp>
        <p:nvSpPr>
          <p:cNvPr id="9" name="Text 6"/>
          <p:cNvSpPr/>
          <p:nvPr/>
        </p:nvSpPr>
        <p:spPr>
          <a:xfrm>
            <a:off x="804672"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Titres : vérification physique (coffre client/banque) ou attestation du dépositaire.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Valeurs cotées (SGBV) : attestation COSOB ou IOB sur le portefeuille à la clôture.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SPA non cotées : confirmation par l'émetteur (registre des actionnaires).</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Prêts : contrat, échéancier, garanties. Dépôts : justificatifs.</a:t>
            </a:r>
            <a:endParaRPr lang="en-US" sz="1100" dirty="0"/>
          </a:p>
        </p:txBody>
      </p:sp>
      <p:sp>
        <p:nvSpPr>
          <p:cNvPr id="10" name="Shape 7"/>
          <p:cNvSpPr/>
          <p:nvPr/>
        </p:nvSpPr>
        <p:spPr>
          <a:xfrm>
            <a:off x="4325112"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4325112" y="1783080"/>
            <a:ext cx="3529584" cy="868680"/>
          </a:xfrm>
          <a:prstGeom prst="rect">
            <a:avLst/>
          </a:prstGeom>
          <a:solidFill>
            <a:srgbClr val="0C7C8C"/>
          </a:solidFill>
          <a:ln/>
        </p:spPr>
      </p:sp>
      <p:pic>
        <p:nvPicPr>
          <p:cNvPr id="12" name="Image 1" descr="icons/calculator.png">    </p:cNvPr>
          <p:cNvPicPr>
            <a:picLocks noChangeAspect="1"/>
          </p:cNvPicPr>
          <p:nvPr/>
        </p:nvPicPr>
        <p:blipFill>
          <a:blip r:embed="rId2"/>
          <a:stretch>
            <a:fillRect/>
          </a:stretch>
        </p:blipFill>
        <p:spPr>
          <a:xfrm>
            <a:off x="4617720" y="2020824"/>
            <a:ext cx="384048" cy="384048"/>
          </a:xfrm>
          <a:prstGeom prst="rect">
            <a:avLst/>
          </a:prstGeom>
        </p:spPr>
      </p:pic>
      <p:sp>
        <p:nvSpPr>
          <p:cNvPr id="13" name="Text 9"/>
          <p:cNvSpPr/>
          <p:nvPr/>
        </p:nvSpPr>
        <p:spPr>
          <a:xfrm>
            <a:off x="5193792"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Valorisation</a:t>
            </a:r>
            <a:endParaRPr lang="en-US" sz="1450" dirty="0"/>
          </a:p>
        </p:txBody>
      </p:sp>
      <p:sp>
        <p:nvSpPr>
          <p:cNvPr id="14" name="Text 10"/>
          <p:cNvSpPr/>
          <p:nvPr/>
        </p:nvSpPr>
        <p:spPr>
          <a:xfrm>
            <a:off x="4581144"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Coût d'entrée : prix d'acquisition + frais accessoires (commissions, taxes, enregistrement).</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Titres cotés : cours de Bourse d'Alger à l'acquisition.</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Titres non cotés : prix d'acquisition, puis méthodes financières au test.</a:t>
            </a:r>
            <a:endParaRPr lang="en-US" sz="1100" dirty="0"/>
          </a:p>
        </p:txBody>
      </p:sp>
      <p:sp>
        <p:nvSpPr>
          <p:cNvPr id="15" name="Shape 11"/>
          <p:cNvSpPr/>
          <p:nvPr/>
        </p:nvSpPr>
        <p:spPr>
          <a:xfrm>
            <a:off x="8101584"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2"/>
          <p:cNvSpPr/>
          <p:nvPr/>
        </p:nvSpPr>
        <p:spPr>
          <a:xfrm>
            <a:off x="8101584" y="1783080"/>
            <a:ext cx="3529584" cy="868680"/>
          </a:xfrm>
          <a:prstGeom prst="rect">
            <a:avLst/>
          </a:prstGeom>
          <a:solidFill>
            <a:srgbClr val="C9A24B"/>
          </a:solidFill>
          <a:ln/>
        </p:spPr>
      </p:sp>
      <p:pic>
        <p:nvPicPr>
          <p:cNvPr id="17" name="Image 2" descr="icons/percent.png">    </p:cNvPr>
          <p:cNvPicPr>
            <a:picLocks noChangeAspect="1"/>
          </p:cNvPicPr>
          <p:nvPr/>
        </p:nvPicPr>
        <p:blipFill>
          <a:blip r:embed="rId3"/>
          <a:stretch>
            <a:fillRect/>
          </a:stretch>
        </p:blipFill>
        <p:spPr>
          <a:xfrm>
            <a:off x="8394192" y="2020824"/>
            <a:ext cx="384048" cy="384048"/>
          </a:xfrm>
          <a:prstGeom prst="rect">
            <a:avLst/>
          </a:prstGeom>
        </p:spPr>
      </p:pic>
      <p:sp>
        <p:nvSpPr>
          <p:cNvPr id="18" name="Text 13"/>
          <p:cNvSpPr/>
          <p:nvPr/>
        </p:nvSpPr>
        <p:spPr>
          <a:xfrm>
            <a:off x="8970264"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Dépréciation (compte 29)</a:t>
            </a:r>
            <a:endParaRPr lang="en-US" sz="1450" dirty="0"/>
          </a:p>
        </p:txBody>
      </p:sp>
      <p:sp>
        <p:nvSpPr>
          <p:cNvPr id="19" name="Text 14"/>
          <p:cNvSpPr/>
          <p:nvPr/>
        </p:nvSpPr>
        <p:spPr>
          <a:xfrm>
            <a:off x="8357616"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Difficultés financières de l'émetteur (pertes répétées).</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Risque de défaillance / restructuration.</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Baisse durable de la valeur de marché (titres cotés).</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Cession envisagée sous la valeur comptable.</a:t>
            </a:r>
            <a:endParaRPr lang="en-US" sz="1100" dirty="0"/>
          </a:p>
        </p:txBody>
      </p:sp>
      <p:sp>
        <p:nvSpPr>
          <p:cNvPr id="20"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Financières</a:t>
            </a:r>
            <a:endParaRPr lang="en-US" sz="750" dirty="0"/>
          </a:p>
        </p:txBody>
      </p:sp>
      <p:sp>
        <p:nvSpPr>
          <p:cNvPr id="22"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34</a:t>
            </a:r>
            <a:endParaRPr lang="en-US" sz="8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TEST DE DÉPRÉCIATION</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Méthodes d'évaluation utilisables</a:t>
            </a:r>
            <a:endParaRPr lang="en-US" sz="2600" dirty="0"/>
          </a:p>
        </p:txBody>
      </p:sp>
      <p:graphicFrame>
        <p:nvGraphicFramePr>
          <p:cNvPr id="37"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2743200"/>
                <a:gridCol w="4937760"/>
                <a:gridCol w="3410712"/>
              </a:tblGrid>
              <a:tr h="594360">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Méthode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Principe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Cas d'usage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59436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DCF</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Actualisation des flux de trésorerie disponibles futurs (FCFF / FCFE)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Filiales avec business plan structuré, secteurs stables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9436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Multiples de comparables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Multiples sectoriels (PER, EV/EBITDA, P/B) appliqués à l'émetteur</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Lorsque des comparables cotés existent (limité en Algérie)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9436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Actif Net Comptable Corrigé</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Capitaux propres retraités des plus/moins-values latentes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Sociétés immobilières, holdings patrimoniaux</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9436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Cours de Bourse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Valeur de marché si titre coté</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Bourse d'Alger (SGBV) — quelques rares cas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9436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Valeur de cession récente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Prix de transactions comparables récentes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Si une cession partielle a eu lieu</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Financières</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35</a:t>
            </a:r>
            <a:endParaRPr lang="en-US" sz="8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01168" cy="6858000"/>
          </a:xfrm>
          <a:prstGeom prst="rect">
            <a:avLst/>
          </a:prstGeom>
          <a:solidFill>
            <a:srgbClr val="2E8B2E"/>
          </a:solidFill>
          <a:ln/>
        </p:spPr>
      </p:sp>
      <p:sp>
        <p:nvSpPr>
          <p:cNvPr id="3" name="Shape 1"/>
          <p:cNvSpPr/>
          <p:nvPr/>
        </p:nvSpPr>
        <p:spPr>
          <a:xfrm>
            <a:off x="0" y="0"/>
            <a:ext cx="201168" cy="2286000"/>
          </a:xfrm>
          <a:prstGeom prst="rect">
            <a:avLst/>
          </a:prstGeom>
          <a:solidFill>
            <a:srgbClr val="2E8B2E"/>
          </a:solidFill>
          <a:ln/>
        </p:spPr>
      </p:sp>
      <p:sp>
        <p:nvSpPr>
          <p:cNvPr id="4" name="Shape 2"/>
          <p:cNvSpPr/>
          <p:nvPr/>
        </p:nvSpPr>
        <p:spPr>
          <a:xfrm>
            <a:off x="0" y="4572000"/>
            <a:ext cx="201168" cy="2286000"/>
          </a:xfrm>
          <a:prstGeom prst="rect">
            <a:avLst/>
          </a:prstGeom>
          <a:solidFill>
            <a:srgbClr val="C8102E"/>
          </a:solidFill>
          <a:ln/>
        </p:spPr>
      </p:sp>
      <p:sp>
        <p:nvSpPr>
          <p:cNvPr id="5" name="Shape 3"/>
          <p:cNvSpPr/>
          <p:nvPr/>
        </p:nvSpPr>
        <p:spPr>
          <a:xfrm>
            <a:off x="566928" y="457200"/>
            <a:ext cx="566928" cy="566928"/>
          </a:xfrm>
          <a:prstGeom prst="ellipse">
            <a:avLst/>
          </a:prstGeom>
          <a:solidFill>
            <a:srgbClr val="2E8B2E"/>
          </a:solidFill>
          <a:ln/>
        </p:spPr>
      </p:sp>
      <p:pic>
        <p:nvPicPr>
          <p:cNvPr id="6" name="Image 0" descr="icons/flag.png">    </p:cNvPr>
          <p:cNvPicPr>
            <a:picLocks noChangeAspect="1"/>
          </p:cNvPicPr>
          <p:nvPr/>
        </p:nvPicPr>
        <p:blipFill>
          <a:blip r:embed="rId1"/>
          <a:stretch>
            <a:fillRect/>
          </a:stretch>
        </p:blipFill>
        <p:spPr>
          <a:xfrm>
            <a:off x="708660" y="598932"/>
            <a:ext cx="283464" cy="283464"/>
          </a:xfrm>
          <a:prstGeom prst="rect">
            <a:avLst/>
          </a:prstGeom>
        </p:spPr>
      </p:pic>
      <p:sp>
        <p:nvSpPr>
          <p:cNvPr id="7" name="Text 4"/>
          <p:cNvSpPr/>
          <p:nvPr/>
        </p:nvSpPr>
        <p:spPr>
          <a:xfrm>
            <a:off x="1280160" y="457200"/>
            <a:ext cx="10058400" cy="274320"/>
          </a:xfrm>
          <a:prstGeom prst="rect">
            <a:avLst/>
          </a:prstGeom>
          <a:noFill/>
          <a:ln/>
        </p:spPr>
        <p:txBody>
          <a:bodyPr wrap="square" lIns="0" tIns="0" rIns="0" bIns="0" rtlCol="0" anchor="ctr"/>
          <a:lstStyle/>
          <a:p>
            <a:pPr indent="0" marL="0">
              <a:buNone/>
            </a:pPr>
            <a:r>
              <a:rPr lang="en-US" sz="1100" b="1" spc="200" kern="0" dirty="0">
                <a:solidFill>
                  <a:srgbClr val="2E8B2E"/>
                </a:solidFill>
                <a:latin typeface="Calibri" pitchFamily="34" charset="0"/>
                <a:ea typeface="Calibri" pitchFamily="34" charset="-122"/>
                <a:cs typeface="Calibri" pitchFamily="34" charset="-120"/>
              </a:rPr>
              <a:t>SPÉCIFICITÉ ALGÉRIENNE</a:t>
            </a:r>
            <a:endParaRPr lang="en-US" sz="1100" dirty="0"/>
          </a:p>
        </p:txBody>
      </p:sp>
      <p:sp>
        <p:nvSpPr>
          <p:cNvPr id="8" name="Text 5"/>
          <p:cNvSpPr/>
          <p:nvPr/>
        </p:nvSpPr>
        <p:spPr>
          <a:xfrm>
            <a:off x="1280160" y="749808"/>
            <a:ext cx="10332720" cy="777240"/>
          </a:xfrm>
          <a:prstGeom prst="rect">
            <a:avLst/>
          </a:prstGeom>
          <a:noFill/>
          <a:ln/>
        </p:spPr>
        <p:txBody>
          <a:bodyPr wrap="square" lIns="0" tIns="0" rIns="0" bIns="0" rtlCol="0" anchor="ctr"/>
          <a:lstStyle/>
          <a:p>
            <a:pPr indent="0" marL="0">
              <a:lnSpc>
                <a:spcPct val="95000"/>
              </a:lnSpc>
              <a:buNone/>
            </a:pPr>
            <a:r>
              <a:rPr lang="en-US" sz="2600" b="1" dirty="0">
                <a:solidFill>
                  <a:srgbClr val="16284F"/>
                </a:solidFill>
                <a:latin typeface="Georgia" pitchFamily="34" charset="0"/>
                <a:ea typeface="Georgia" pitchFamily="34" charset="-122"/>
                <a:cs typeface="Georgia" pitchFamily="34" charset="-120"/>
              </a:rPr>
              <a:t>Participations dans les Entreprises Publiques Économiques (EPE)</a:t>
            </a:r>
            <a:endParaRPr lang="en-US" sz="2600" dirty="0"/>
          </a:p>
        </p:txBody>
      </p:sp>
      <p:sp>
        <p:nvSpPr>
          <p:cNvPr id="9" name="Shape 6"/>
          <p:cNvSpPr/>
          <p:nvPr/>
        </p:nvSpPr>
        <p:spPr>
          <a:xfrm>
            <a:off x="548640" y="1783080"/>
            <a:ext cx="11091672" cy="2103120"/>
          </a:xfrm>
          <a:prstGeom prst="roundRect">
            <a:avLst>
              <a:gd name="adj" fmla="val 2174"/>
            </a:avLst>
          </a:prstGeom>
          <a:solidFill>
            <a:srgbClr val="F4F7FB"/>
          </a:solidFill>
          <a:ln w="12700">
            <a:solidFill>
              <a:srgbClr val="E2E9F2"/>
            </a:solidFill>
            <a:prstDash val="solid"/>
          </a:ln>
        </p:spPr>
      </p:sp>
      <p:sp>
        <p:nvSpPr>
          <p:cNvPr id="10" name="Shape 7"/>
          <p:cNvSpPr/>
          <p:nvPr/>
        </p:nvSpPr>
        <p:spPr>
          <a:xfrm>
            <a:off x="548640" y="1783080"/>
            <a:ext cx="64008" cy="2103120"/>
          </a:xfrm>
          <a:prstGeom prst="rect">
            <a:avLst/>
          </a:prstGeom>
          <a:solidFill>
            <a:srgbClr val="2E8B2E"/>
          </a:solidFill>
          <a:ln/>
        </p:spPr>
      </p:sp>
      <p:sp>
        <p:nvSpPr>
          <p:cNvPr id="11" name="Text 8"/>
          <p:cNvSpPr/>
          <p:nvPr/>
        </p:nvSpPr>
        <p:spPr>
          <a:xfrm>
            <a:off x="777240" y="1828800"/>
            <a:ext cx="10698480" cy="2011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Spécificité.  </a:t>
            </a:r>
            <a:pPr indent="0" marL="0">
              <a:lnSpc>
                <a:spcPct val="100000"/>
              </a:lnSpc>
              <a:buNone/>
            </a:pPr>
            <a:r>
              <a:rPr lang="en-US" sz="1200" dirty="0">
                <a:solidFill>
                  <a:srgbClr val="3A4458"/>
                </a:solidFill>
              </a:rPr>
              <a:t>Les EPE sont des sociétés commerciales (SPA en majorité) dont le capital est détenu majoritairement par l'État ou des établissements publics. Elles peuvent être partenaires de groupes privés ou détenir des participations minoritaires dans le privé.</a:t>
            </a:r>
            <a:endParaRPr lang="en-US" sz="1300" dirty="0"/>
          </a:p>
        </p:txBody>
      </p:sp>
      <p:sp>
        <p:nvSpPr>
          <p:cNvPr id="12" name="Shape 9"/>
          <p:cNvSpPr/>
          <p:nvPr/>
        </p:nvSpPr>
        <p:spPr>
          <a:xfrm>
            <a:off x="548640" y="4069080"/>
            <a:ext cx="11091672" cy="2103120"/>
          </a:xfrm>
          <a:prstGeom prst="roundRect">
            <a:avLst>
              <a:gd name="adj" fmla="val 2174"/>
            </a:avLst>
          </a:prstGeom>
          <a:solidFill>
            <a:srgbClr val="F4F7FB"/>
          </a:solidFill>
          <a:ln w="12700">
            <a:solidFill>
              <a:srgbClr val="E2E9F2"/>
            </a:solidFill>
            <a:prstDash val="solid"/>
          </a:ln>
        </p:spPr>
      </p:sp>
      <p:sp>
        <p:nvSpPr>
          <p:cNvPr id="13" name="Shape 10"/>
          <p:cNvSpPr/>
          <p:nvPr/>
        </p:nvSpPr>
        <p:spPr>
          <a:xfrm>
            <a:off x="548640" y="4069080"/>
            <a:ext cx="64008" cy="2103120"/>
          </a:xfrm>
          <a:prstGeom prst="rect">
            <a:avLst/>
          </a:prstGeom>
          <a:solidFill>
            <a:srgbClr val="2E8B2E"/>
          </a:solidFill>
          <a:ln/>
        </p:spPr>
      </p:sp>
      <p:sp>
        <p:nvSpPr>
          <p:cNvPr id="14" name="Text 11"/>
          <p:cNvSpPr/>
          <p:nvPr/>
        </p:nvSpPr>
        <p:spPr>
          <a:xfrm>
            <a:off x="777240" y="4114800"/>
            <a:ext cx="10698480" cy="2011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Diligences.  </a:t>
            </a:r>
            <a:pPr indent="0" marL="0">
              <a:lnSpc>
                <a:spcPct val="100000"/>
              </a:lnSpc>
              <a:buNone/>
            </a:pPr>
            <a:r>
              <a:rPr lang="en-US" sz="1200" dirty="0">
                <a:solidFill>
                  <a:srgbClr val="3A4458"/>
                </a:solidFill>
              </a:rPr>
              <a:t>(i) PV d'AG décidant la prise de participation ; (ii) autorisations administratives (Conseil des Participations de l'État — CPE) ; (iii) comptes audités de l'EPE (Cour des Comptes ou CAC privé) ; (iv) appréciation de la valeur au regard des indicateurs financiers ; (v) prise en compte du risque politique et de gouvernance.</a:t>
            </a:r>
            <a:endParaRPr lang="en-US" sz="1300" dirty="0"/>
          </a:p>
        </p:txBody>
      </p:sp>
      <p:sp>
        <p:nvSpPr>
          <p:cNvPr id="15" name="Text 12"/>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6" name="Text 13"/>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Financières</a:t>
            </a:r>
            <a:endParaRPr lang="en-US" sz="750" dirty="0"/>
          </a:p>
        </p:txBody>
      </p:sp>
      <p:sp>
        <p:nvSpPr>
          <p:cNvPr id="17" name="Text 14"/>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36</a:t>
            </a:r>
            <a:endParaRPr lang="en-US" sz="8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05</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13H30 — 1H30 — TRIPLE CAS — OUTILS 40 · 41 · 42</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Audit des stocks (compte 3) : quantités, valorisation, dépréciation</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 Les stocks doivent être audités sur leurs trois dimensions, sinon ils ne sont pas audités. »</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boxes.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37</a:t>
            </a:r>
            <a:endParaRPr lang="en-US" sz="8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COMPTE 3 — STOCKS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Objectifs spécifiques de la séquence</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cubes.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Couvrir les trois dimensions complémentaires de l'audit des stocks : quantités, valorisation, dépréciation.</a:t>
            </a:r>
            <a:endParaRPr lang="en-US" sz="1450" dirty="0"/>
          </a:p>
        </p:txBody>
      </p:sp>
      <p:sp>
        <p:nvSpPr>
          <p:cNvPr id="8" name="Shape 5"/>
          <p:cNvSpPr/>
          <p:nvPr/>
        </p:nvSpPr>
        <p:spPr>
          <a:xfrm>
            <a:off x="594360" y="3276600"/>
            <a:ext cx="658368" cy="658368"/>
          </a:xfrm>
          <a:prstGeom prst="ellipse">
            <a:avLst/>
          </a:prstGeom>
          <a:solidFill>
            <a:srgbClr val="0C7C8C"/>
          </a:solidFill>
          <a:ln/>
        </p:spPr>
      </p:sp>
      <p:pic>
        <p:nvPicPr>
          <p:cNvPr id="9" name="Image 1" descr="icons/calculator.png">    </p:cNvPr>
          <p:cNvPicPr>
            <a:picLocks noChangeAspect="1"/>
          </p:cNvPicPr>
          <p:nvPr/>
        </p:nvPicPr>
        <p:blipFill>
          <a:blip r:embed="rId2"/>
          <a:stretch>
            <a:fillRect/>
          </a:stretch>
        </p:blipFill>
        <p:spPr>
          <a:xfrm>
            <a:off x="758952" y="3441192"/>
            <a:ext cx="329184" cy="329184"/>
          </a:xfrm>
          <a:prstGeom prst="rect">
            <a:avLst/>
          </a:prstGeom>
        </p:spPr>
      </p:pic>
      <p:sp>
        <p:nvSpPr>
          <p:cNvPr id="10" name="Text 6"/>
          <p:cNvSpPr/>
          <p:nvPr/>
        </p:nvSpPr>
        <p:spPr>
          <a:xfrm>
            <a:off x="1463040" y="32583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Maîtriser les méthodes de valorisation admises par le SCF (FIFO, CMUP) et celle qui est interdite (LIFO).</a:t>
            </a:r>
            <a:endParaRPr lang="en-US" sz="1450" dirty="0"/>
          </a:p>
        </p:txBody>
      </p:sp>
      <p:sp>
        <p:nvSpPr>
          <p:cNvPr id="11" name="Shape 7"/>
          <p:cNvSpPr/>
          <p:nvPr/>
        </p:nvSpPr>
        <p:spPr>
          <a:xfrm>
            <a:off x="594360" y="4724400"/>
            <a:ext cx="658368" cy="658368"/>
          </a:xfrm>
          <a:prstGeom prst="ellipse">
            <a:avLst/>
          </a:prstGeom>
          <a:solidFill>
            <a:srgbClr val="2E8B2E"/>
          </a:solidFill>
          <a:ln/>
        </p:spPr>
      </p:sp>
      <p:pic>
        <p:nvPicPr>
          <p:cNvPr id="12" name="Image 2" descr="icons/percent.png">    </p:cNvPr>
          <p:cNvPicPr>
            <a:picLocks noChangeAspect="1"/>
          </p:cNvPicPr>
          <p:nvPr/>
        </p:nvPicPr>
        <p:blipFill>
          <a:blip r:embed="rId3"/>
          <a:stretch>
            <a:fillRect/>
          </a:stretch>
        </p:blipFill>
        <p:spPr>
          <a:xfrm>
            <a:off x="758952" y="4888992"/>
            <a:ext cx="329184" cy="329184"/>
          </a:xfrm>
          <a:prstGeom prst="rect">
            <a:avLst/>
          </a:prstGeom>
        </p:spPr>
      </p:pic>
      <p:sp>
        <p:nvSpPr>
          <p:cNvPr id="13" name="Text 8"/>
          <p:cNvSpPr/>
          <p:nvPr/>
        </p:nvSpPr>
        <p:spPr>
          <a:xfrm>
            <a:off x="1463040" y="47061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Apprécier les dépréciations à constituer en fonction de la rotation et de la valeur de revente.</a:t>
            </a:r>
            <a:endParaRPr lang="en-US" sz="1450" dirty="0"/>
          </a:p>
        </p:txBody>
      </p:sp>
      <p:sp>
        <p:nvSpPr>
          <p:cNvPr id="14" name="Text 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5" name="Text 1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16" name="Text 1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38</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PRÉSENTATION DE LA JOURNÉE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Compétences visées</a:t>
            </a:r>
            <a:endParaRPr lang="en-US" sz="2800" dirty="0"/>
          </a:p>
        </p:txBody>
      </p:sp>
      <p:sp>
        <p:nvSpPr>
          <p:cNvPr id="5" name="Shape 3"/>
          <p:cNvSpPr/>
          <p:nvPr/>
        </p:nvSpPr>
        <p:spPr>
          <a:xfrm>
            <a:off x="548640"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1879092" y="2148840"/>
            <a:ext cx="868680" cy="868680"/>
          </a:xfrm>
          <a:prstGeom prst="ellipse">
            <a:avLst/>
          </a:prstGeom>
          <a:solidFill>
            <a:srgbClr val="16284F"/>
          </a:solidFill>
          <a:ln/>
        </p:spPr>
      </p:sp>
      <p:pic>
        <p:nvPicPr>
          <p:cNvPr id="7" name="Image 0" descr="icons/book.png">    </p:cNvPr>
          <p:cNvPicPr>
            <a:picLocks noChangeAspect="1"/>
          </p:cNvPicPr>
          <p:nvPr/>
        </p:nvPicPr>
        <p:blipFill>
          <a:blip r:embed="rId1"/>
          <a:stretch>
            <a:fillRect/>
          </a:stretch>
        </p:blipFill>
        <p:spPr>
          <a:xfrm>
            <a:off x="2096262" y="2366010"/>
            <a:ext cx="434340" cy="434340"/>
          </a:xfrm>
          <a:prstGeom prst="rect">
            <a:avLst/>
          </a:prstGeom>
        </p:spPr>
      </p:pic>
      <p:sp>
        <p:nvSpPr>
          <p:cNvPr id="8" name="Text 5"/>
          <p:cNvSpPr/>
          <p:nvPr/>
        </p:nvSpPr>
        <p:spPr>
          <a:xfrm>
            <a:off x="548640" y="3108960"/>
            <a:ext cx="3529584" cy="457200"/>
          </a:xfrm>
          <a:prstGeom prst="rect">
            <a:avLst/>
          </a:prstGeom>
          <a:noFill/>
          <a:ln/>
        </p:spPr>
        <p:txBody>
          <a:bodyPr wrap="square" lIns="0" tIns="0" rIns="0" bIns="0" rtlCol="0" anchor="ctr"/>
          <a:lstStyle/>
          <a:p>
            <a:pPr algn="ctr" indent="0" marL="0">
              <a:buNone/>
            </a:pPr>
            <a:r>
              <a:rPr lang="en-US" sz="1700" b="1" dirty="0">
                <a:solidFill>
                  <a:srgbClr val="16284F"/>
                </a:solidFill>
                <a:latin typeface="Georgia" pitchFamily="34" charset="0"/>
                <a:ea typeface="Georgia" pitchFamily="34" charset="-122"/>
                <a:cs typeface="Georgia" pitchFamily="34" charset="-120"/>
              </a:rPr>
              <a:t>Connaissances</a:t>
            </a:r>
            <a:endParaRPr lang="en-US" sz="1700" dirty="0"/>
          </a:p>
        </p:txBody>
      </p:sp>
      <p:sp>
        <p:nvSpPr>
          <p:cNvPr id="9" name="Text 6"/>
          <p:cNvSpPr/>
          <p:nvPr/>
        </p:nvSpPr>
        <p:spPr>
          <a:xfrm>
            <a:off x="822960" y="3657600"/>
            <a:ext cx="2980944" cy="233172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Nomenclature détaillée des classes 2, 3, 4, 5 du SCF</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Règles d'évaluation et de comptabilisation</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Convergences SCF — IAS / IFRS</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Spécificités algériennes : réévaluation, contrôle des changes, marchés publics</a:t>
            </a:r>
            <a:endParaRPr lang="en-US" sz="1100" dirty="0"/>
          </a:p>
        </p:txBody>
      </p:sp>
      <p:sp>
        <p:nvSpPr>
          <p:cNvPr id="10" name="Shape 7"/>
          <p:cNvSpPr/>
          <p:nvPr/>
        </p:nvSpPr>
        <p:spPr>
          <a:xfrm>
            <a:off x="4325112"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5655564" y="2148840"/>
            <a:ext cx="868680" cy="868680"/>
          </a:xfrm>
          <a:prstGeom prst="ellipse">
            <a:avLst/>
          </a:prstGeom>
          <a:solidFill>
            <a:srgbClr val="0C7C8C"/>
          </a:solidFill>
          <a:ln/>
        </p:spPr>
      </p:sp>
      <p:pic>
        <p:nvPicPr>
          <p:cNvPr id="12" name="Image 1" descr="icons/cog.png">    </p:cNvPr>
          <p:cNvPicPr>
            <a:picLocks noChangeAspect="1"/>
          </p:cNvPicPr>
          <p:nvPr/>
        </p:nvPicPr>
        <p:blipFill>
          <a:blip r:embed="rId2"/>
          <a:stretch>
            <a:fillRect/>
          </a:stretch>
        </p:blipFill>
        <p:spPr>
          <a:xfrm>
            <a:off x="5872734" y="2366010"/>
            <a:ext cx="434340" cy="434340"/>
          </a:xfrm>
          <a:prstGeom prst="rect">
            <a:avLst/>
          </a:prstGeom>
        </p:spPr>
      </p:pic>
      <p:sp>
        <p:nvSpPr>
          <p:cNvPr id="13" name="Text 9"/>
          <p:cNvSpPr/>
          <p:nvPr/>
        </p:nvSpPr>
        <p:spPr>
          <a:xfrm>
            <a:off x="4325112" y="3108960"/>
            <a:ext cx="3529584" cy="457200"/>
          </a:xfrm>
          <a:prstGeom prst="rect">
            <a:avLst/>
          </a:prstGeom>
          <a:noFill/>
          <a:ln/>
        </p:spPr>
        <p:txBody>
          <a:bodyPr wrap="square" lIns="0" tIns="0" rIns="0" bIns="0" rtlCol="0" anchor="ctr"/>
          <a:lstStyle/>
          <a:p>
            <a:pPr algn="ctr" indent="0" marL="0">
              <a:buNone/>
            </a:pPr>
            <a:r>
              <a:rPr lang="en-US" sz="1700" b="1" dirty="0">
                <a:solidFill>
                  <a:srgbClr val="16284F"/>
                </a:solidFill>
                <a:latin typeface="Georgia" pitchFamily="34" charset="0"/>
                <a:ea typeface="Georgia" pitchFamily="34" charset="-122"/>
                <a:cs typeface="Georgia" pitchFamily="34" charset="-120"/>
              </a:rPr>
              <a:t>Savoir-faire</a:t>
            </a:r>
            <a:endParaRPr lang="en-US" sz="1700" dirty="0"/>
          </a:p>
        </p:txBody>
      </p:sp>
      <p:sp>
        <p:nvSpPr>
          <p:cNvPr id="14" name="Text 10"/>
          <p:cNvSpPr/>
          <p:nvPr/>
        </p:nvSpPr>
        <p:spPr>
          <a:xfrm>
            <a:off x="4599432" y="3657600"/>
            <a:ext cx="2980944" cy="233172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Construction d'un programme de travail par cycle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Diligences sur existence, valorisation, dépréciation</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Exploitation des techniques du Jour 4 : circularisation, cut-off, inventaire, data analytics</a:t>
            </a:r>
            <a:endParaRPr lang="en-US" sz="1100" dirty="0"/>
          </a:p>
        </p:txBody>
      </p:sp>
      <p:sp>
        <p:nvSpPr>
          <p:cNvPr id="15" name="Shape 11"/>
          <p:cNvSpPr/>
          <p:nvPr/>
        </p:nvSpPr>
        <p:spPr>
          <a:xfrm>
            <a:off x="8101584"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2"/>
          <p:cNvSpPr/>
          <p:nvPr/>
        </p:nvSpPr>
        <p:spPr>
          <a:xfrm>
            <a:off x="9432036" y="2148840"/>
            <a:ext cx="868680" cy="868680"/>
          </a:xfrm>
          <a:prstGeom prst="ellipse">
            <a:avLst/>
          </a:prstGeom>
          <a:solidFill>
            <a:srgbClr val="2E8B2E"/>
          </a:solidFill>
          <a:ln/>
        </p:spPr>
      </p:sp>
      <p:pic>
        <p:nvPicPr>
          <p:cNvPr id="17" name="Image 2" descr="icons/eye.png">    </p:cNvPr>
          <p:cNvPicPr>
            <a:picLocks noChangeAspect="1"/>
          </p:cNvPicPr>
          <p:nvPr/>
        </p:nvPicPr>
        <p:blipFill>
          <a:blip r:embed="rId3"/>
          <a:stretch>
            <a:fillRect/>
          </a:stretch>
        </p:blipFill>
        <p:spPr>
          <a:xfrm>
            <a:off x="9649206" y="2366010"/>
            <a:ext cx="434340" cy="434340"/>
          </a:xfrm>
          <a:prstGeom prst="rect">
            <a:avLst/>
          </a:prstGeom>
        </p:spPr>
      </p:pic>
      <p:sp>
        <p:nvSpPr>
          <p:cNvPr id="18" name="Text 13"/>
          <p:cNvSpPr/>
          <p:nvPr/>
        </p:nvSpPr>
        <p:spPr>
          <a:xfrm>
            <a:off x="8101584" y="3108960"/>
            <a:ext cx="3529584" cy="457200"/>
          </a:xfrm>
          <a:prstGeom prst="rect">
            <a:avLst/>
          </a:prstGeom>
          <a:noFill/>
          <a:ln/>
        </p:spPr>
        <p:txBody>
          <a:bodyPr wrap="square" lIns="0" tIns="0" rIns="0" bIns="0" rtlCol="0" anchor="ctr"/>
          <a:lstStyle/>
          <a:p>
            <a:pPr algn="ctr" indent="0" marL="0">
              <a:buNone/>
            </a:pPr>
            <a:r>
              <a:rPr lang="en-US" sz="1700" b="1" dirty="0">
                <a:solidFill>
                  <a:srgbClr val="16284F"/>
                </a:solidFill>
                <a:latin typeface="Georgia" pitchFamily="34" charset="0"/>
                <a:ea typeface="Georgia" pitchFamily="34" charset="-122"/>
                <a:cs typeface="Georgia" pitchFamily="34" charset="-120"/>
              </a:rPr>
              <a:t>Savoir-être</a:t>
            </a:r>
            <a:endParaRPr lang="en-US" sz="1700" dirty="0"/>
          </a:p>
        </p:txBody>
      </p:sp>
      <p:sp>
        <p:nvSpPr>
          <p:cNvPr id="19" name="Text 14"/>
          <p:cNvSpPr/>
          <p:nvPr/>
        </p:nvSpPr>
        <p:spPr>
          <a:xfrm>
            <a:off x="8375904" y="3657600"/>
            <a:ext cx="2980944" cy="233172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Esprit critique sur les estimations comptables (provisions, dépréciations)</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Rigueur dans la traçabilité</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Intégration du contexte sectoriel et réglementaire algérien</a:t>
            </a:r>
            <a:endParaRPr lang="en-US" sz="1100" dirty="0"/>
          </a:p>
        </p:txBody>
      </p:sp>
      <p:sp>
        <p:nvSpPr>
          <p:cNvPr id="20"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Introduction</a:t>
            </a:r>
            <a:endParaRPr lang="en-US" sz="750" dirty="0"/>
          </a:p>
        </p:txBody>
      </p:sp>
      <p:sp>
        <p:nvSpPr>
          <p:cNvPr id="22"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a:t>
            </a:r>
            <a:endParaRPr lang="en-US" sz="8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COMPOSITION DE LA CLASSE 3</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Les composantes de la classe 3 selon le SCF</a:t>
            </a:r>
            <a:endParaRPr lang="en-US" sz="2600" dirty="0"/>
          </a:p>
        </p:txBody>
      </p:sp>
      <p:graphicFrame>
        <p:nvGraphicFramePr>
          <p:cNvPr id="41"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1097280"/>
                <a:gridCol w="4937760"/>
                <a:gridCol w="5056632"/>
              </a:tblGrid>
              <a:tr h="457200">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Compte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Libellé</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Particularités d'audit</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4572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31</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Matières premières et fournitures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Cœur des entreprises industrielles ; CMUP ou FIFO</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572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32</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Autres approvisionnements (consommables, emballages, en transit)</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Inclut les marchandises en transit (Incoterm)</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572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33</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En-cours de production de biens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Coût de production à un degré d'avancement</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572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34</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En-cours de production de services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Sociétés de services à exécution étalée</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572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35</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Stocks de produits finis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Coût de production complet</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572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37</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Stocks de marchandises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Sociétés de négoce ; valorisation au prix d'achat</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572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38</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Stocks en cours de route, en consignation, en dépôt</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Stocks chez tiers ou en transit</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572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39</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Pertes de valeur sur stocks et en-cours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Provisions pour dépréciation</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39</a:t>
            </a:r>
            <a:endParaRPr lang="en-US" sz="8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40 — ASSERTION EXISTENCE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Audit des quantités</a:t>
            </a:r>
            <a:endParaRPr lang="en-US" sz="2600" dirty="0"/>
          </a:p>
        </p:txBody>
      </p:sp>
      <p:sp>
        <p:nvSpPr>
          <p:cNvPr id="5" name="Shape 3"/>
          <p:cNvSpPr/>
          <p:nvPr/>
        </p:nvSpPr>
        <p:spPr>
          <a:xfrm>
            <a:off x="548640" y="1783080"/>
            <a:ext cx="5408676" cy="2103120"/>
          </a:xfrm>
          <a:prstGeom prst="roundRect">
            <a:avLst>
              <a:gd name="adj" fmla="val 2174"/>
            </a:avLst>
          </a:prstGeom>
          <a:solidFill>
            <a:srgbClr val="F4F7FB"/>
          </a:solidFill>
          <a:ln w="12700">
            <a:solidFill>
              <a:srgbClr val="E2E9F2"/>
            </a:solidFill>
            <a:prstDash val="solid"/>
          </a:ln>
        </p:spPr>
      </p:sp>
      <p:sp>
        <p:nvSpPr>
          <p:cNvPr id="6" name="Shape 4"/>
          <p:cNvSpPr/>
          <p:nvPr/>
        </p:nvSpPr>
        <p:spPr>
          <a:xfrm>
            <a:off x="713232" y="2583180"/>
            <a:ext cx="502920" cy="502920"/>
          </a:xfrm>
          <a:prstGeom prst="ellipse">
            <a:avLst/>
          </a:prstGeom>
          <a:solidFill>
            <a:srgbClr val="2E8B2E"/>
          </a:solidFill>
          <a:ln/>
        </p:spPr>
      </p:sp>
      <p:sp>
        <p:nvSpPr>
          <p:cNvPr id="7" name="Text 5"/>
          <p:cNvSpPr/>
          <p:nvPr/>
        </p:nvSpPr>
        <p:spPr>
          <a:xfrm>
            <a:off x="713232"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1</a:t>
            </a:r>
            <a:endParaRPr lang="en-US" sz="1700" dirty="0"/>
          </a:p>
        </p:txBody>
      </p:sp>
      <p:sp>
        <p:nvSpPr>
          <p:cNvPr id="8" name="Text 6"/>
          <p:cNvSpPr/>
          <p:nvPr/>
        </p:nvSpPr>
        <p:spPr>
          <a:xfrm>
            <a:off x="1325880"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Présence à l'inventaire physique (NAA 501)
</a:t>
            </a:r>
            <a:endParaRPr lang="en-US" sz="1250" dirty="0"/>
          </a:p>
          <a:p>
            <a:pPr indent="0" marL="0">
              <a:lnSpc>
                <a:spcPct val="98000"/>
              </a:lnSpc>
              <a:buNone/>
            </a:pPr>
            <a:r>
              <a:rPr lang="en-US" sz="1050" dirty="0">
                <a:solidFill>
                  <a:srgbClr val="3A4458"/>
                </a:solidFill>
              </a:rPr>
              <a:t>Sélection préalable (top quantitatif + sondage aléatoire + références à risque). Tests « du sol au stock » (exhaustivité) et « du stock au sol » (existence). Observation de la procédure.</a:t>
            </a:r>
            <a:endParaRPr lang="en-US" sz="1250" dirty="0"/>
          </a:p>
        </p:txBody>
      </p:sp>
      <p:sp>
        <p:nvSpPr>
          <p:cNvPr id="9" name="Shape 7"/>
          <p:cNvSpPr/>
          <p:nvPr/>
        </p:nvSpPr>
        <p:spPr>
          <a:xfrm>
            <a:off x="548640" y="4069080"/>
            <a:ext cx="5408676" cy="2103120"/>
          </a:xfrm>
          <a:prstGeom prst="roundRect">
            <a:avLst>
              <a:gd name="adj" fmla="val 2174"/>
            </a:avLst>
          </a:prstGeom>
          <a:solidFill>
            <a:srgbClr val="F4F7FB"/>
          </a:solidFill>
          <a:ln w="12700">
            <a:solidFill>
              <a:srgbClr val="E2E9F2"/>
            </a:solidFill>
            <a:prstDash val="solid"/>
          </a:ln>
        </p:spPr>
      </p:sp>
      <p:sp>
        <p:nvSpPr>
          <p:cNvPr id="10" name="Shape 8"/>
          <p:cNvSpPr/>
          <p:nvPr/>
        </p:nvSpPr>
        <p:spPr>
          <a:xfrm>
            <a:off x="713232" y="4869180"/>
            <a:ext cx="502920" cy="502920"/>
          </a:xfrm>
          <a:prstGeom prst="ellipse">
            <a:avLst/>
          </a:prstGeom>
          <a:solidFill>
            <a:srgbClr val="0C7C8C"/>
          </a:solidFill>
          <a:ln/>
        </p:spPr>
      </p:sp>
      <p:sp>
        <p:nvSpPr>
          <p:cNvPr id="11" name="Text 9"/>
          <p:cNvSpPr/>
          <p:nvPr/>
        </p:nvSpPr>
        <p:spPr>
          <a:xfrm>
            <a:off x="713232"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2</a:t>
            </a:r>
            <a:endParaRPr lang="en-US" sz="1700" dirty="0"/>
          </a:p>
        </p:txBody>
      </p:sp>
      <p:sp>
        <p:nvSpPr>
          <p:cNvPr id="12" name="Text 10"/>
          <p:cNvSpPr/>
          <p:nvPr/>
        </p:nvSpPr>
        <p:spPr>
          <a:xfrm>
            <a:off x="1325880"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Cut-off des mouvements de stock
</a:t>
            </a:r>
            <a:endParaRPr lang="en-US" sz="1250" dirty="0"/>
          </a:p>
          <a:p>
            <a:pPr indent="0" marL="0">
              <a:lnSpc>
                <a:spcPct val="98000"/>
              </a:lnSpc>
              <a:buNone/>
            </a:pPr>
            <a:r>
              <a:rPr lang="en-US" sz="1050" dirty="0">
                <a:solidFill>
                  <a:srgbClr val="3A4458"/>
                </a:solidFill>
              </a:rPr>
              <a:t>Derniers BL entrants et sortants à la date d'inventaire. Tous les mouvements entre inventaire et clôture correctement intégrés.</a:t>
            </a:r>
            <a:endParaRPr lang="en-US" sz="1250" dirty="0"/>
          </a:p>
        </p:txBody>
      </p:sp>
      <p:sp>
        <p:nvSpPr>
          <p:cNvPr id="13" name="Shape 11"/>
          <p:cNvSpPr/>
          <p:nvPr/>
        </p:nvSpPr>
        <p:spPr>
          <a:xfrm>
            <a:off x="6231636" y="1783080"/>
            <a:ext cx="5408676" cy="2103120"/>
          </a:xfrm>
          <a:prstGeom prst="roundRect">
            <a:avLst>
              <a:gd name="adj" fmla="val 2174"/>
            </a:avLst>
          </a:prstGeom>
          <a:solidFill>
            <a:srgbClr val="F4F7FB"/>
          </a:solidFill>
          <a:ln w="12700">
            <a:solidFill>
              <a:srgbClr val="E2E9F2"/>
            </a:solidFill>
            <a:prstDash val="solid"/>
          </a:ln>
        </p:spPr>
      </p:sp>
      <p:sp>
        <p:nvSpPr>
          <p:cNvPr id="14" name="Shape 12"/>
          <p:cNvSpPr/>
          <p:nvPr/>
        </p:nvSpPr>
        <p:spPr>
          <a:xfrm>
            <a:off x="6396228" y="2583180"/>
            <a:ext cx="502920" cy="502920"/>
          </a:xfrm>
          <a:prstGeom prst="ellipse">
            <a:avLst/>
          </a:prstGeom>
          <a:solidFill>
            <a:srgbClr val="0B5FA5"/>
          </a:solidFill>
          <a:ln/>
        </p:spPr>
      </p:sp>
      <p:sp>
        <p:nvSpPr>
          <p:cNvPr id="15" name="Text 13"/>
          <p:cNvSpPr/>
          <p:nvPr/>
        </p:nvSpPr>
        <p:spPr>
          <a:xfrm>
            <a:off x="6396228"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3</a:t>
            </a:r>
            <a:endParaRPr lang="en-US" sz="1700" dirty="0"/>
          </a:p>
        </p:txBody>
      </p:sp>
      <p:sp>
        <p:nvSpPr>
          <p:cNvPr id="16" name="Text 14"/>
          <p:cNvSpPr/>
          <p:nvPr/>
        </p:nvSpPr>
        <p:spPr>
          <a:xfrm>
            <a:off x="7008876"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Réconciliation physique / comptable
</a:t>
            </a:r>
            <a:endParaRPr lang="en-US" sz="1250" dirty="0"/>
          </a:p>
          <a:p>
            <a:pPr indent="0" marL="0">
              <a:lnSpc>
                <a:spcPct val="98000"/>
              </a:lnSpc>
              <a:buNone/>
            </a:pPr>
            <a:r>
              <a:rPr lang="en-US" sz="1050" dirty="0">
                <a:solidFill>
                  <a:srgbClr val="3A4458"/>
                </a:solidFill>
              </a:rPr>
              <a:t>Le solde du compte 3 doit être strictement réconciliable avec les feuilles d'inventaire valorisées. Tout écart non expliqué est suspect.</a:t>
            </a:r>
            <a:endParaRPr lang="en-US" sz="1250" dirty="0"/>
          </a:p>
        </p:txBody>
      </p:sp>
      <p:sp>
        <p:nvSpPr>
          <p:cNvPr id="17" name="Shape 15"/>
          <p:cNvSpPr/>
          <p:nvPr/>
        </p:nvSpPr>
        <p:spPr>
          <a:xfrm>
            <a:off x="6231636" y="4069080"/>
            <a:ext cx="5408676" cy="2103120"/>
          </a:xfrm>
          <a:prstGeom prst="roundRect">
            <a:avLst>
              <a:gd name="adj" fmla="val 2174"/>
            </a:avLst>
          </a:prstGeom>
          <a:solidFill>
            <a:srgbClr val="F4F7FB"/>
          </a:solidFill>
          <a:ln w="12700">
            <a:solidFill>
              <a:srgbClr val="E2E9F2"/>
            </a:solidFill>
            <a:prstDash val="solid"/>
          </a:ln>
        </p:spPr>
      </p:sp>
      <p:sp>
        <p:nvSpPr>
          <p:cNvPr id="18" name="Shape 16"/>
          <p:cNvSpPr/>
          <p:nvPr/>
        </p:nvSpPr>
        <p:spPr>
          <a:xfrm>
            <a:off x="6396228" y="4869180"/>
            <a:ext cx="502920" cy="502920"/>
          </a:xfrm>
          <a:prstGeom prst="ellipse">
            <a:avLst/>
          </a:prstGeom>
          <a:solidFill>
            <a:srgbClr val="16284F"/>
          </a:solidFill>
          <a:ln/>
        </p:spPr>
      </p:sp>
      <p:sp>
        <p:nvSpPr>
          <p:cNvPr id="19" name="Text 17"/>
          <p:cNvSpPr/>
          <p:nvPr/>
        </p:nvSpPr>
        <p:spPr>
          <a:xfrm>
            <a:off x="6396228"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4</a:t>
            </a:r>
            <a:endParaRPr lang="en-US" sz="1700" dirty="0"/>
          </a:p>
        </p:txBody>
      </p:sp>
      <p:sp>
        <p:nvSpPr>
          <p:cNvPr id="20" name="Text 18"/>
          <p:cNvSpPr/>
          <p:nvPr/>
        </p:nvSpPr>
        <p:spPr>
          <a:xfrm>
            <a:off x="7008876"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Cas particuliers
</a:t>
            </a:r>
            <a:endParaRPr lang="en-US" sz="1250" dirty="0"/>
          </a:p>
          <a:p>
            <a:pPr indent="0" marL="0">
              <a:lnSpc>
                <a:spcPct val="98000"/>
              </a:lnSpc>
              <a:buNone/>
            </a:pPr>
            <a:r>
              <a:rPr lang="en-US" sz="1050" dirty="0">
                <a:solidFill>
                  <a:srgbClr val="3A4458"/>
                </a:solidFill>
              </a:rPr>
              <a:t>Stocks chez tiers (confirmation), stocks en transit (Incoterms, douanes), stocks soumis à régulation administrative (croisement déclarations).</a:t>
            </a:r>
            <a:endParaRPr lang="en-US" sz="1250" dirty="0"/>
          </a:p>
        </p:txBody>
      </p:sp>
      <p:sp>
        <p:nvSpPr>
          <p:cNvPr id="21" name="Text 1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2" name="Text 2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23" name="Text 2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40</a:t>
            </a:r>
            <a:endParaRPr lang="en-US" sz="85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41 — VALORISATION (IAS 2 / SCF)</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Méthodes de valorisation admises et interdite</a:t>
            </a:r>
            <a:endParaRPr lang="en-US" sz="2800" dirty="0"/>
          </a:p>
        </p:txBody>
      </p:sp>
      <p:sp>
        <p:nvSpPr>
          <p:cNvPr id="5" name="Shape 3"/>
          <p:cNvSpPr/>
          <p:nvPr/>
        </p:nvSpPr>
        <p:spPr>
          <a:xfrm>
            <a:off x="548640" y="1783080"/>
            <a:ext cx="3529584" cy="2834640"/>
          </a:xfrm>
          <a:prstGeom prst="roundRect">
            <a:avLst>
              <a:gd name="adj" fmla="val 2258"/>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3529584" cy="731520"/>
          </a:xfrm>
          <a:prstGeom prst="rect">
            <a:avLst/>
          </a:prstGeom>
          <a:solidFill>
            <a:srgbClr val="2E8B2E"/>
          </a:solidFill>
          <a:ln/>
        </p:spPr>
      </p:sp>
      <p:pic>
        <p:nvPicPr>
          <p:cNvPr id="7" name="Image 0" descr="icons/check.png">    </p:cNvPr>
          <p:cNvPicPr>
            <a:picLocks noChangeAspect="1"/>
          </p:cNvPicPr>
          <p:nvPr/>
        </p:nvPicPr>
        <p:blipFill>
          <a:blip r:embed="rId1"/>
          <a:stretch>
            <a:fillRect/>
          </a:stretch>
        </p:blipFill>
        <p:spPr>
          <a:xfrm>
            <a:off x="822960" y="1947672"/>
            <a:ext cx="384048" cy="384048"/>
          </a:xfrm>
          <a:prstGeom prst="rect">
            <a:avLst/>
          </a:prstGeom>
        </p:spPr>
      </p:pic>
      <p:sp>
        <p:nvSpPr>
          <p:cNvPr id="8" name="Text 5"/>
          <p:cNvSpPr/>
          <p:nvPr/>
        </p:nvSpPr>
        <p:spPr>
          <a:xfrm>
            <a:off x="1325880" y="1783080"/>
            <a:ext cx="2651760" cy="731520"/>
          </a:xfrm>
          <a:prstGeom prst="rect">
            <a:avLst/>
          </a:prstGeom>
          <a:noFill/>
          <a:ln/>
        </p:spPr>
        <p:txBody>
          <a:bodyPr wrap="square" lIns="0" tIns="0" rIns="0" bIns="0" rtlCol="0" anchor="ctr"/>
          <a:lstStyle/>
          <a:p>
            <a:pPr indent="0" marL="0">
              <a:buNone/>
            </a:pPr>
            <a:r>
              <a:rPr lang="en-US" sz="1400" b="1" dirty="0">
                <a:solidFill>
                  <a:srgbClr val="FFFFFF"/>
                </a:solidFill>
                <a:latin typeface="Georgia" pitchFamily="34" charset="0"/>
                <a:ea typeface="Georgia" pitchFamily="34" charset="-122"/>
                <a:cs typeface="Georgia" pitchFamily="34" charset="-120"/>
              </a:rPr>
              <a:t>CMUP — ADMISE</a:t>
            </a:r>
            <a:endParaRPr lang="en-US" sz="1400" dirty="0"/>
          </a:p>
        </p:txBody>
      </p:sp>
      <p:sp>
        <p:nvSpPr>
          <p:cNvPr id="9" name="Text 6"/>
          <p:cNvSpPr/>
          <p:nvPr/>
        </p:nvSpPr>
        <p:spPr>
          <a:xfrm>
            <a:off x="822960" y="2697480"/>
            <a:ext cx="2980944" cy="1783080"/>
          </a:xfrm>
          <a:prstGeom prst="rect">
            <a:avLst/>
          </a:prstGeom>
          <a:noFill/>
          <a:ln/>
        </p:spPr>
        <p:txBody>
          <a:bodyPr wrap="square" lIns="0" tIns="0" rIns="0" bIns="0" rtlCol="0" anchor="t"/>
          <a:lstStyle/>
          <a:p>
            <a:pPr indent="0" marL="0">
              <a:lnSpc>
                <a:spcPct val="108000"/>
              </a:lnSpc>
              <a:buNone/>
            </a:pPr>
            <a:r>
              <a:rPr lang="en-US" sz="1250" dirty="0">
                <a:solidFill>
                  <a:srgbClr val="3A4458"/>
                </a:solidFill>
                <a:latin typeface="Calibri" pitchFamily="34" charset="0"/>
                <a:ea typeface="Calibri" pitchFamily="34" charset="-122"/>
                <a:cs typeface="Calibri" pitchFamily="34" charset="-120"/>
              </a:rPr>
              <a:t>Coût Moyen Unitaire Pondéré : moyenne pondérée des entrées en quantité et en valeur.</a:t>
            </a:r>
            <a:endParaRPr lang="en-US" sz="1250" dirty="0"/>
          </a:p>
        </p:txBody>
      </p:sp>
      <p:sp>
        <p:nvSpPr>
          <p:cNvPr id="10" name="Shape 7"/>
          <p:cNvSpPr/>
          <p:nvPr/>
        </p:nvSpPr>
        <p:spPr>
          <a:xfrm>
            <a:off x="4325112" y="1783080"/>
            <a:ext cx="3529584" cy="2834640"/>
          </a:xfrm>
          <a:prstGeom prst="roundRect">
            <a:avLst>
              <a:gd name="adj" fmla="val 2258"/>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4325112" y="1783080"/>
            <a:ext cx="3529584" cy="731520"/>
          </a:xfrm>
          <a:prstGeom prst="rect">
            <a:avLst/>
          </a:prstGeom>
          <a:solidFill>
            <a:srgbClr val="2E8B2E"/>
          </a:solidFill>
          <a:ln/>
        </p:spPr>
      </p:sp>
      <p:pic>
        <p:nvPicPr>
          <p:cNvPr id="12" name="Image 1" descr="icons/check.png">    </p:cNvPr>
          <p:cNvPicPr>
            <a:picLocks noChangeAspect="1"/>
          </p:cNvPicPr>
          <p:nvPr/>
        </p:nvPicPr>
        <p:blipFill>
          <a:blip r:embed="rId2"/>
          <a:stretch>
            <a:fillRect/>
          </a:stretch>
        </p:blipFill>
        <p:spPr>
          <a:xfrm>
            <a:off x="4599432" y="1947672"/>
            <a:ext cx="384048" cy="384048"/>
          </a:xfrm>
          <a:prstGeom prst="rect">
            <a:avLst/>
          </a:prstGeom>
        </p:spPr>
      </p:pic>
      <p:sp>
        <p:nvSpPr>
          <p:cNvPr id="13" name="Text 9"/>
          <p:cNvSpPr/>
          <p:nvPr/>
        </p:nvSpPr>
        <p:spPr>
          <a:xfrm>
            <a:off x="5102352" y="1783080"/>
            <a:ext cx="2651760" cy="731520"/>
          </a:xfrm>
          <a:prstGeom prst="rect">
            <a:avLst/>
          </a:prstGeom>
          <a:noFill/>
          <a:ln/>
        </p:spPr>
        <p:txBody>
          <a:bodyPr wrap="square" lIns="0" tIns="0" rIns="0" bIns="0" rtlCol="0" anchor="ctr"/>
          <a:lstStyle/>
          <a:p>
            <a:pPr indent="0" marL="0">
              <a:buNone/>
            </a:pPr>
            <a:r>
              <a:rPr lang="en-US" sz="1400" b="1" dirty="0">
                <a:solidFill>
                  <a:srgbClr val="FFFFFF"/>
                </a:solidFill>
                <a:latin typeface="Georgia" pitchFamily="34" charset="0"/>
                <a:ea typeface="Georgia" pitchFamily="34" charset="-122"/>
                <a:cs typeface="Georgia" pitchFamily="34" charset="-120"/>
              </a:rPr>
              <a:t>FIFO — ADMISE</a:t>
            </a:r>
            <a:endParaRPr lang="en-US" sz="1400" dirty="0"/>
          </a:p>
        </p:txBody>
      </p:sp>
      <p:sp>
        <p:nvSpPr>
          <p:cNvPr id="14" name="Text 10"/>
          <p:cNvSpPr/>
          <p:nvPr/>
        </p:nvSpPr>
        <p:spPr>
          <a:xfrm>
            <a:off x="4599432" y="2697480"/>
            <a:ext cx="2980944" cy="1783080"/>
          </a:xfrm>
          <a:prstGeom prst="rect">
            <a:avLst/>
          </a:prstGeom>
          <a:noFill/>
          <a:ln/>
        </p:spPr>
        <p:txBody>
          <a:bodyPr wrap="square" lIns="0" tIns="0" rIns="0" bIns="0" rtlCol="0" anchor="t"/>
          <a:lstStyle/>
          <a:p>
            <a:pPr indent="0" marL="0">
              <a:lnSpc>
                <a:spcPct val="108000"/>
              </a:lnSpc>
              <a:buNone/>
            </a:pPr>
            <a:r>
              <a:rPr lang="en-US" sz="1250" dirty="0">
                <a:solidFill>
                  <a:srgbClr val="3A4458"/>
                </a:solidFill>
                <a:latin typeface="Calibri" pitchFamily="34" charset="0"/>
                <a:ea typeface="Calibri" pitchFamily="34" charset="-122"/>
                <a:cs typeface="Calibri" pitchFamily="34" charset="-120"/>
              </a:rPr>
              <a:t>Premier Entré Premier Sorti : la sortie est valorisée au coût des unités les plus anciennement entrées.</a:t>
            </a:r>
            <a:endParaRPr lang="en-US" sz="1250" dirty="0"/>
          </a:p>
        </p:txBody>
      </p:sp>
      <p:sp>
        <p:nvSpPr>
          <p:cNvPr id="15" name="Shape 11"/>
          <p:cNvSpPr/>
          <p:nvPr/>
        </p:nvSpPr>
        <p:spPr>
          <a:xfrm>
            <a:off x="8101584" y="1783080"/>
            <a:ext cx="3529584" cy="2834640"/>
          </a:xfrm>
          <a:prstGeom prst="roundRect">
            <a:avLst>
              <a:gd name="adj" fmla="val 2258"/>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2"/>
          <p:cNvSpPr/>
          <p:nvPr/>
        </p:nvSpPr>
        <p:spPr>
          <a:xfrm>
            <a:off x="8101584" y="1783080"/>
            <a:ext cx="3529584" cy="731520"/>
          </a:xfrm>
          <a:prstGeom prst="rect">
            <a:avLst/>
          </a:prstGeom>
          <a:solidFill>
            <a:srgbClr val="C8102E"/>
          </a:solidFill>
          <a:ln/>
        </p:spPr>
      </p:sp>
      <p:pic>
        <p:nvPicPr>
          <p:cNvPr id="17" name="Image 2" descr="icons/warning.png">    </p:cNvPr>
          <p:cNvPicPr>
            <a:picLocks noChangeAspect="1"/>
          </p:cNvPicPr>
          <p:nvPr/>
        </p:nvPicPr>
        <p:blipFill>
          <a:blip r:embed="rId3"/>
          <a:stretch>
            <a:fillRect/>
          </a:stretch>
        </p:blipFill>
        <p:spPr>
          <a:xfrm>
            <a:off x="8375904" y="1947672"/>
            <a:ext cx="384048" cy="384048"/>
          </a:xfrm>
          <a:prstGeom prst="rect">
            <a:avLst/>
          </a:prstGeom>
        </p:spPr>
      </p:pic>
      <p:sp>
        <p:nvSpPr>
          <p:cNvPr id="18" name="Text 13"/>
          <p:cNvSpPr/>
          <p:nvPr/>
        </p:nvSpPr>
        <p:spPr>
          <a:xfrm>
            <a:off x="8878824" y="1783080"/>
            <a:ext cx="2651760" cy="731520"/>
          </a:xfrm>
          <a:prstGeom prst="rect">
            <a:avLst/>
          </a:prstGeom>
          <a:noFill/>
          <a:ln/>
        </p:spPr>
        <p:txBody>
          <a:bodyPr wrap="square" lIns="0" tIns="0" rIns="0" bIns="0" rtlCol="0" anchor="ctr"/>
          <a:lstStyle/>
          <a:p>
            <a:pPr indent="0" marL="0">
              <a:buNone/>
            </a:pPr>
            <a:r>
              <a:rPr lang="en-US" sz="1400" b="1" dirty="0">
                <a:solidFill>
                  <a:srgbClr val="FFFFFF"/>
                </a:solidFill>
                <a:latin typeface="Georgia" pitchFamily="34" charset="0"/>
                <a:ea typeface="Georgia" pitchFamily="34" charset="-122"/>
                <a:cs typeface="Georgia" pitchFamily="34" charset="-120"/>
              </a:rPr>
              <a:t>LIFO — INTERDITE</a:t>
            </a:r>
            <a:endParaRPr lang="en-US" sz="1400" dirty="0"/>
          </a:p>
        </p:txBody>
      </p:sp>
      <p:sp>
        <p:nvSpPr>
          <p:cNvPr id="19" name="Text 14"/>
          <p:cNvSpPr/>
          <p:nvPr/>
        </p:nvSpPr>
        <p:spPr>
          <a:xfrm>
            <a:off x="8375904" y="2697480"/>
            <a:ext cx="2980944" cy="1783080"/>
          </a:xfrm>
          <a:prstGeom prst="rect">
            <a:avLst/>
          </a:prstGeom>
          <a:noFill/>
          <a:ln/>
        </p:spPr>
        <p:txBody>
          <a:bodyPr wrap="square" lIns="0" tIns="0" rIns="0" bIns="0" rtlCol="0" anchor="t"/>
          <a:lstStyle/>
          <a:p>
            <a:pPr indent="0" marL="0">
              <a:lnSpc>
                <a:spcPct val="108000"/>
              </a:lnSpc>
              <a:buNone/>
            </a:pPr>
            <a:r>
              <a:rPr lang="en-US" sz="1250" dirty="0">
                <a:solidFill>
                  <a:srgbClr val="3A4458"/>
                </a:solidFill>
                <a:latin typeface="Calibri" pitchFamily="34" charset="0"/>
                <a:ea typeface="Calibri" pitchFamily="34" charset="-122"/>
                <a:cs typeface="Calibri" pitchFamily="34" charset="-120"/>
              </a:rPr>
              <a:t>Dernier Entré Premier Sorti : interdit par le SCF (alignement IAS 2). Si utilisé, retraitement comptable obligatoire.</a:t>
            </a:r>
            <a:endParaRPr lang="en-US" sz="1250" dirty="0"/>
          </a:p>
        </p:txBody>
      </p:sp>
      <p:sp>
        <p:nvSpPr>
          <p:cNvPr id="20" name="Shape 15"/>
          <p:cNvSpPr/>
          <p:nvPr/>
        </p:nvSpPr>
        <p:spPr>
          <a:xfrm>
            <a:off x="548640" y="4846320"/>
            <a:ext cx="11091672" cy="1280160"/>
          </a:xfrm>
          <a:prstGeom prst="roundRect">
            <a:avLst>
              <a:gd name="adj" fmla="val 4286"/>
            </a:avLst>
          </a:prstGeom>
          <a:solidFill>
            <a:srgbClr val="16284F"/>
          </a:solidFill>
          <a:ln/>
        </p:spPr>
      </p:sp>
      <p:sp>
        <p:nvSpPr>
          <p:cNvPr id="21" name="Text 16"/>
          <p:cNvSpPr/>
          <p:nvPr/>
        </p:nvSpPr>
        <p:spPr>
          <a:xfrm>
            <a:off x="868680" y="4983480"/>
            <a:ext cx="10424160" cy="1005840"/>
          </a:xfrm>
          <a:prstGeom prst="rect">
            <a:avLst/>
          </a:prstGeom>
          <a:noFill/>
          <a:ln/>
        </p:spPr>
        <p:txBody>
          <a:bodyPr wrap="square" lIns="0" tIns="0" rIns="0" bIns="0" rtlCol="0" anchor="ctr"/>
          <a:lstStyle/>
          <a:p>
            <a:pPr indent="0" marL="0">
              <a:lnSpc>
                <a:spcPct val="105000"/>
              </a:lnSpc>
              <a:buNone/>
            </a:pPr>
            <a:r>
              <a:rPr lang="en-US" sz="1300" b="1" dirty="0">
                <a:solidFill>
                  <a:srgbClr val="C9A24B"/>
                </a:solidFill>
              </a:rPr>
              <a:t>Constance d'application.  </a:t>
            </a:r>
            <a:pPr indent="0" marL="0">
              <a:lnSpc>
                <a:spcPct val="105000"/>
              </a:lnSpc>
              <a:buNone/>
            </a:pPr>
            <a:r>
              <a:rPr lang="en-US" sz="1250" dirty="0">
                <a:solidFill>
                  <a:srgbClr val="E4EBF6"/>
                </a:solidFill>
              </a:rPr>
              <a:t>La méthode retenue doit être appliquée de manière constante (principe de permanence). Un changement doit être justifié et faire l'objet d'une information en annexe (impact chiffré sur résultat et capitaux propres).</a:t>
            </a:r>
            <a:endParaRPr lang="en-US" sz="1300" dirty="0"/>
          </a:p>
        </p:txBody>
      </p:sp>
      <p:sp>
        <p:nvSpPr>
          <p:cNvPr id="22" name="Text 17"/>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3" name="Text 18"/>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24" name="Text 19"/>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41</a:t>
            </a:r>
            <a:endParaRPr lang="en-US" sz="85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41 — COMPOSANTES DU COÛT</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Composantes du coût (IAS 2 / SCF)</a:t>
            </a:r>
            <a:endParaRPr lang="en-US" sz="2600" dirty="0"/>
          </a:p>
        </p:txBody>
      </p:sp>
      <p:graphicFrame>
        <p:nvGraphicFramePr>
          <p:cNvPr id="44" name="Table 0"/>
          <p:cNvGraphicFramePr>
            <a:graphicFrameLocks noGrp="1"/>
          </p:cNvGraphicFramePr>
          <p:nvPr>
            <p:extLst>
              <p:ext uri="{D42A27DB-BD31-4B8C-83A1-F6EECF244321}">
                <p14:modId xmlns:p14="http://schemas.microsoft.com/office/powerpoint/2010/main" val="1579011935"/>
              </p:ext>
            </p:extLst>
          </p:nvPr>
        </p:nvGraphicFramePr>
        <p:xfrm>
          <a:off x="548640" y="1920240"/>
          <a:ext cx="11091672" cy="914400"/>
        </p:xfrm>
        <a:graphic>
          <a:graphicData uri="http://schemas.openxmlformats.org/drawingml/2006/table">
            <a:tbl>
              <a:tblPr/>
              <a:tblGrid>
                <a:gridCol w="2560320"/>
                <a:gridCol w="2651760"/>
                <a:gridCol w="2926080"/>
                <a:gridCol w="2953512"/>
              </a:tblGrid>
              <a:tr h="914400">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Type de stock</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Coût retenu</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Inclus</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Exclus</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9144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Marchandises (négoce)</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Prix d'achat + frais accessoires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Douane, transport, manutention, commissions import</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Remises et rabais (à déduire)</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9144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Matières premières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Coût d'acquisition</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Idem marchandises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Idem</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914400">
                <a:tc>
                  <a:txBody>
                    <a:bodyPr/>
                    <a:lstStyle/>
                    <a:p>
                      <a:pPr algn="l" indent="0" marL="0">
                        <a:buNone/>
                      </a:pPr>
                      <a:r>
                        <a:rPr lang="en-US" sz="1050" b="1" dirty="0">
                          <a:solidFill>
                            <a:srgbClr val="2E8B2E"/>
                          </a:solidFill>
                          <a:latin typeface="Calibri" pitchFamily="34" charset="0"/>
                          <a:ea typeface="Calibri" pitchFamily="34" charset="-122"/>
                          <a:cs typeface="Calibri" pitchFamily="34" charset="-120"/>
                        </a:rPr>
                        <a:t>En-cours &amp; produits finis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Coût de production</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Coûts directs + quote-part charges indirectes de production</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050" dirty="0">
                          <a:solidFill>
                            <a:srgbClr val="3A4458"/>
                          </a:solidFill>
                          <a:latin typeface="Calibri" pitchFamily="34" charset="0"/>
                          <a:ea typeface="Calibri" pitchFamily="34" charset="-122"/>
                          <a:cs typeface="Calibri" pitchFamily="34" charset="-120"/>
                        </a:rPr>
                        <a:t>Frais admin. &amp; commerciaux ; frais financiers (sauf cycle long) ; charges anormales</a:t>
                      </a:r>
                      <a:endParaRPr lang="en-US" sz="10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42</a:t>
            </a:r>
            <a:endParaRPr lang="en-US" sz="85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41 — DILIGENCES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Diligences d'audit sur la valorisation</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check.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Examiner la méthode retenue (CMUP ou FIFO) et sa constance d'application.</a:t>
            </a:r>
            <a:endParaRPr lang="en-US" sz="1450" dirty="0"/>
          </a:p>
        </p:txBody>
      </p:sp>
      <p:sp>
        <p:nvSpPr>
          <p:cNvPr id="8" name="Shape 5"/>
          <p:cNvSpPr/>
          <p:nvPr/>
        </p:nvSpPr>
        <p:spPr>
          <a:xfrm>
            <a:off x="594360" y="2697480"/>
            <a:ext cx="658368" cy="658368"/>
          </a:xfrm>
          <a:prstGeom prst="ellipse">
            <a:avLst/>
          </a:prstGeom>
          <a:solidFill>
            <a:srgbClr val="0C7C8C"/>
          </a:solidFill>
          <a:ln/>
        </p:spPr>
      </p:sp>
      <p:pic>
        <p:nvPicPr>
          <p:cNvPr id="9" name="Image 1" descr="icons/calculator.png">    </p:cNvPr>
          <p:cNvPicPr>
            <a:picLocks noChangeAspect="1"/>
          </p:cNvPicPr>
          <p:nvPr/>
        </p:nvPicPr>
        <p:blipFill>
          <a:blip r:embed="rId2"/>
          <a:stretch>
            <a:fillRect/>
          </a:stretch>
        </p:blipFill>
        <p:spPr>
          <a:xfrm>
            <a:off x="758952" y="2862072"/>
            <a:ext cx="329184" cy="329184"/>
          </a:xfrm>
          <a:prstGeom prst="rect">
            <a:avLst/>
          </a:prstGeom>
        </p:spPr>
      </p:pic>
      <p:sp>
        <p:nvSpPr>
          <p:cNvPr id="10" name="Text 6"/>
          <p:cNvSpPr/>
          <p:nvPr/>
        </p:nvSpPr>
        <p:spPr>
          <a:xfrm>
            <a:off x="1463040" y="267919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Recalcul sur sondage : reconstitution du coût unitaire d'une référence à partir des entrées de l'exercice.</a:t>
            </a:r>
            <a:endParaRPr lang="en-US" sz="1450" dirty="0"/>
          </a:p>
        </p:txBody>
      </p:sp>
      <p:sp>
        <p:nvSpPr>
          <p:cNvPr id="11" name="Shape 7"/>
          <p:cNvSpPr/>
          <p:nvPr/>
        </p:nvSpPr>
        <p:spPr>
          <a:xfrm>
            <a:off x="594360" y="3566160"/>
            <a:ext cx="658368" cy="658368"/>
          </a:xfrm>
          <a:prstGeom prst="ellipse">
            <a:avLst/>
          </a:prstGeom>
          <a:solidFill>
            <a:srgbClr val="2E8B2E"/>
          </a:solidFill>
          <a:ln/>
        </p:spPr>
      </p:sp>
      <p:pic>
        <p:nvPicPr>
          <p:cNvPr id="12" name="Image 2" descr="icons/truck.png">    </p:cNvPr>
          <p:cNvPicPr>
            <a:picLocks noChangeAspect="1"/>
          </p:cNvPicPr>
          <p:nvPr/>
        </p:nvPicPr>
        <p:blipFill>
          <a:blip r:embed="rId3"/>
          <a:stretch>
            <a:fillRect/>
          </a:stretch>
        </p:blipFill>
        <p:spPr>
          <a:xfrm>
            <a:off x="758952" y="3730752"/>
            <a:ext cx="329184" cy="329184"/>
          </a:xfrm>
          <a:prstGeom prst="rect">
            <a:avLst/>
          </a:prstGeom>
        </p:spPr>
      </p:pic>
      <p:sp>
        <p:nvSpPr>
          <p:cNvPr id="13" name="Text 8"/>
          <p:cNvSpPr/>
          <p:nvPr/>
        </p:nvSpPr>
        <p:spPr>
          <a:xfrm>
            <a:off x="1463040" y="354787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Vérifier l'incorporation correcte des frais accessoires (transport, douane, manutention) — ne pas oublier les frais d'importation.</a:t>
            </a:r>
            <a:endParaRPr lang="en-US" sz="1450" dirty="0"/>
          </a:p>
        </p:txBody>
      </p:sp>
      <p:sp>
        <p:nvSpPr>
          <p:cNvPr id="14" name="Shape 9"/>
          <p:cNvSpPr/>
          <p:nvPr/>
        </p:nvSpPr>
        <p:spPr>
          <a:xfrm>
            <a:off x="594360" y="4434840"/>
            <a:ext cx="658368" cy="658368"/>
          </a:xfrm>
          <a:prstGeom prst="ellipse">
            <a:avLst/>
          </a:prstGeom>
          <a:solidFill>
            <a:srgbClr val="C8102E"/>
          </a:solidFill>
          <a:ln/>
        </p:spPr>
      </p:sp>
      <p:pic>
        <p:nvPicPr>
          <p:cNvPr id="15" name="Image 3" descr="icons/times_red.png">    </p:cNvPr>
          <p:cNvPicPr>
            <a:picLocks noChangeAspect="1"/>
          </p:cNvPicPr>
          <p:nvPr/>
        </p:nvPicPr>
        <p:blipFill>
          <a:blip r:embed="rId4"/>
          <a:stretch>
            <a:fillRect/>
          </a:stretch>
        </p:blipFill>
        <p:spPr>
          <a:xfrm>
            <a:off x="758952" y="4599432"/>
            <a:ext cx="329184" cy="329184"/>
          </a:xfrm>
          <a:prstGeom prst="rect">
            <a:avLst/>
          </a:prstGeom>
        </p:spPr>
      </p:pic>
      <p:sp>
        <p:nvSpPr>
          <p:cNvPr id="16" name="Text 10"/>
          <p:cNvSpPr/>
          <p:nvPr/>
        </p:nvSpPr>
        <p:spPr>
          <a:xfrm>
            <a:off x="1463040" y="441655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Exclure les frais de stockage et frais financiers (sauf coûts d'emprunt sur cycle long — IAS 23).</a:t>
            </a:r>
            <a:endParaRPr lang="en-US" sz="1450" dirty="0"/>
          </a:p>
        </p:txBody>
      </p:sp>
      <p:sp>
        <p:nvSpPr>
          <p:cNvPr id="17" name="Shape 11"/>
          <p:cNvSpPr/>
          <p:nvPr/>
        </p:nvSpPr>
        <p:spPr>
          <a:xfrm>
            <a:off x="594360" y="5303520"/>
            <a:ext cx="658368" cy="658368"/>
          </a:xfrm>
          <a:prstGeom prst="ellipse">
            <a:avLst/>
          </a:prstGeom>
          <a:solidFill>
            <a:srgbClr val="0B5FA5"/>
          </a:solidFill>
          <a:ln/>
        </p:spPr>
      </p:sp>
      <p:pic>
        <p:nvPicPr>
          <p:cNvPr id="18" name="Image 4" descr="icons/cog.png">    </p:cNvPr>
          <p:cNvPicPr>
            <a:picLocks noChangeAspect="1"/>
          </p:cNvPicPr>
          <p:nvPr/>
        </p:nvPicPr>
        <p:blipFill>
          <a:blip r:embed="rId5"/>
          <a:stretch>
            <a:fillRect/>
          </a:stretch>
        </p:blipFill>
        <p:spPr>
          <a:xfrm>
            <a:off x="758952" y="5468112"/>
            <a:ext cx="329184" cy="329184"/>
          </a:xfrm>
          <a:prstGeom prst="rect">
            <a:avLst/>
          </a:prstGeom>
        </p:spPr>
      </p:pic>
      <p:sp>
        <p:nvSpPr>
          <p:cNvPr id="19" name="Text 12"/>
          <p:cNvSpPr/>
          <p:nvPr/>
        </p:nvSpPr>
        <p:spPr>
          <a:xfrm>
            <a:off x="1463040" y="528523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En-cours : calcul du coût de production, degré d'avancement. Produits finis : sous-traitance, contrôle qualité, conditionnement.</a:t>
            </a:r>
            <a:endParaRPr lang="en-US" sz="1450" dirty="0"/>
          </a:p>
        </p:txBody>
      </p:sp>
      <p:sp>
        <p:nvSpPr>
          <p:cNvPr id="20" name="Text 1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22" name="Text 1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43</a:t>
            </a:r>
            <a:endParaRPr lang="en-US" sz="85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OUTIL 42 — DÉPRÉCIATION (COMPTE 39)</a:t>
            </a:r>
            <a:endParaRPr lang="en-US" sz="1100" dirty="0"/>
          </a:p>
        </p:txBody>
      </p:sp>
      <p:sp>
        <p:nvSpPr>
          <p:cNvPr id="4" name="Text 2"/>
          <p:cNvSpPr/>
          <p:nvPr/>
        </p:nvSpPr>
        <p:spPr>
          <a:xfrm>
            <a:off x="548640" y="685800"/>
            <a:ext cx="10972800" cy="640080"/>
          </a:xfrm>
          <a:prstGeom prst="rect">
            <a:avLst/>
          </a:prstGeom>
          <a:noFill/>
          <a:ln/>
        </p:spPr>
        <p:txBody>
          <a:bodyPr wrap="square" lIns="0" tIns="0" rIns="0" bIns="0" rtlCol="0" anchor="ctr"/>
          <a:lstStyle/>
          <a:p>
            <a:pPr indent="0" marL="0">
              <a:buNone/>
            </a:pPr>
            <a:r>
              <a:rPr lang="en-US" sz="2800" b="1" dirty="0">
                <a:solidFill>
                  <a:srgbClr val="FFFFFF"/>
                </a:solidFill>
                <a:latin typeface="Georgia" pitchFamily="34" charset="0"/>
                <a:ea typeface="Georgia" pitchFamily="34" charset="-122"/>
                <a:cs typeface="Georgia" pitchFamily="34" charset="-120"/>
              </a:rPr>
              <a:t>La règle d'évaluation à la clôture</a:t>
            </a:r>
            <a:endParaRPr lang="en-US" sz="2800" dirty="0"/>
          </a:p>
        </p:txBody>
      </p:sp>
      <p:sp>
        <p:nvSpPr>
          <p:cNvPr id="5" name="Shape 3"/>
          <p:cNvSpPr/>
          <p:nvPr/>
        </p:nvSpPr>
        <p:spPr>
          <a:xfrm>
            <a:off x="548640" y="1691640"/>
            <a:ext cx="11091672" cy="1463040"/>
          </a:xfrm>
          <a:prstGeom prst="roundRect">
            <a:avLst>
              <a:gd name="adj" fmla="val 3750"/>
            </a:avLst>
          </a:prstGeom>
          <a:solidFill>
            <a:srgbClr val="1E3A6E"/>
          </a:solidFill>
          <a:ln w="12700">
            <a:solidFill>
              <a:srgbClr val="2C4980"/>
            </a:solidFill>
            <a:prstDash val="solid"/>
          </a:ln>
        </p:spPr>
      </p:sp>
      <p:sp>
        <p:nvSpPr>
          <p:cNvPr id="6" name="Text 4"/>
          <p:cNvSpPr/>
          <p:nvPr/>
        </p:nvSpPr>
        <p:spPr>
          <a:xfrm>
            <a:off x="868680" y="1874520"/>
            <a:ext cx="10424160" cy="1097280"/>
          </a:xfrm>
          <a:prstGeom prst="rect">
            <a:avLst/>
          </a:prstGeom>
          <a:noFill/>
          <a:ln/>
        </p:spPr>
        <p:txBody>
          <a:bodyPr wrap="square" lIns="0" tIns="0" rIns="0" bIns="0" rtlCol="0" anchor="ctr"/>
          <a:lstStyle/>
          <a:p>
            <a:pPr indent="0" marL="0">
              <a:lnSpc>
                <a:spcPct val="108000"/>
              </a:lnSpc>
              <a:spcAft>
                <a:spcPts val="400"/>
              </a:spcAft>
              <a:buNone/>
            </a:pPr>
            <a:r>
              <a:rPr lang="en-US" sz="1500" b="1" dirty="0">
                <a:solidFill>
                  <a:srgbClr val="FFFFFF"/>
                </a:solidFill>
              </a:rPr>
              <a:t>Le stock est inscrit au plus bas entre son coût et sa valeur nette de réalisation (VNR).
</a:t>
            </a:r>
            <a:endParaRPr lang="en-US" sz="1500" dirty="0"/>
          </a:p>
          <a:p>
            <a:pPr indent="0" marL="0">
              <a:lnSpc>
                <a:spcPct val="108000"/>
              </a:lnSpc>
              <a:buNone/>
            </a:pPr>
            <a:r>
              <a:rPr lang="en-US" sz="1350" i="1" dirty="0">
                <a:solidFill>
                  <a:srgbClr val="C9A24B"/>
                </a:solidFill>
              </a:rPr>
              <a:t>VNR = prix de vente estimé (cours normal des affaires) − coûts estimés d'achèvement − coûts nécessaires à la réalisation de la vente.</a:t>
            </a:r>
            <a:endParaRPr lang="en-US" sz="1500" dirty="0"/>
          </a:p>
        </p:txBody>
      </p:sp>
      <p:sp>
        <p:nvSpPr>
          <p:cNvPr id="7" name="Shape 5"/>
          <p:cNvSpPr/>
          <p:nvPr/>
        </p:nvSpPr>
        <p:spPr>
          <a:xfrm>
            <a:off x="548640" y="3337560"/>
            <a:ext cx="3529584" cy="1280160"/>
          </a:xfrm>
          <a:prstGeom prst="roundRect">
            <a:avLst>
              <a:gd name="adj" fmla="val 4286"/>
            </a:avLst>
          </a:prstGeom>
          <a:solidFill>
            <a:srgbClr val="1E3A6E"/>
          </a:solidFill>
          <a:ln w="12700">
            <a:solidFill>
              <a:srgbClr val="2C4980"/>
            </a:solidFill>
            <a:prstDash val="solid"/>
          </a:ln>
        </p:spPr>
      </p:sp>
      <p:sp>
        <p:nvSpPr>
          <p:cNvPr id="8" name="Shape 6"/>
          <p:cNvSpPr/>
          <p:nvPr/>
        </p:nvSpPr>
        <p:spPr>
          <a:xfrm>
            <a:off x="749808" y="3538728"/>
            <a:ext cx="502920" cy="502920"/>
          </a:xfrm>
          <a:prstGeom prst="ellipse">
            <a:avLst/>
          </a:prstGeom>
          <a:solidFill>
            <a:srgbClr val="2E8B2E"/>
          </a:solidFill>
          <a:ln/>
        </p:spPr>
      </p:sp>
      <p:pic>
        <p:nvPicPr>
          <p:cNvPr id="9" name="Image 0" descr="icons/clock.png">    </p:cNvPr>
          <p:cNvPicPr>
            <a:picLocks noChangeAspect="1"/>
          </p:cNvPicPr>
          <p:nvPr/>
        </p:nvPicPr>
        <p:blipFill>
          <a:blip r:embed="rId1"/>
          <a:stretch>
            <a:fillRect/>
          </a:stretch>
        </p:blipFill>
        <p:spPr>
          <a:xfrm>
            <a:off x="875538" y="3664458"/>
            <a:ext cx="251460" cy="251460"/>
          </a:xfrm>
          <a:prstGeom prst="rect">
            <a:avLst/>
          </a:prstGeom>
        </p:spPr>
      </p:pic>
      <p:sp>
        <p:nvSpPr>
          <p:cNvPr id="10" name="Text 7"/>
          <p:cNvSpPr/>
          <p:nvPr/>
        </p:nvSpPr>
        <p:spPr>
          <a:xfrm>
            <a:off x="1389888" y="3483864"/>
            <a:ext cx="2606040" cy="365760"/>
          </a:xfrm>
          <a:prstGeom prst="rect">
            <a:avLst/>
          </a:prstGeom>
          <a:noFill/>
          <a:ln/>
        </p:spPr>
        <p:txBody>
          <a:bodyPr wrap="square" lIns="0" tIns="0" rIns="0" bIns="0" rtlCol="0" anchor="ctr"/>
          <a:lstStyle/>
          <a:p>
            <a:pPr indent="0" marL="0">
              <a:buNone/>
            </a:pPr>
            <a:r>
              <a:rPr lang="en-US" sz="1200" b="1" dirty="0">
                <a:solidFill>
                  <a:srgbClr val="FFFFFF"/>
                </a:solidFill>
                <a:latin typeface="Georgia" pitchFamily="34" charset="0"/>
                <a:ea typeface="Georgia" pitchFamily="34" charset="-122"/>
                <a:cs typeface="Georgia" pitchFamily="34" charset="-120"/>
              </a:rPr>
              <a:t>Rotation lente ou nulle</a:t>
            </a:r>
            <a:endParaRPr lang="en-US" sz="1200" dirty="0"/>
          </a:p>
        </p:txBody>
      </p:sp>
      <p:sp>
        <p:nvSpPr>
          <p:cNvPr id="11" name="Text 8"/>
          <p:cNvSpPr/>
          <p:nvPr/>
        </p:nvSpPr>
        <p:spPr>
          <a:xfrm>
            <a:off x="1389888" y="3840480"/>
            <a:ext cx="2606040" cy="685800"/>
          </a:xfrm>
          <a:prstGeom prst="rect">
            <a:avLst/>
          </a:prstGeom>
          <a:noFill/>
          <a:ln/>
        </p:spPr>
        <p:txBody>
          <a:bodyPr wrap="square" lIns="0" tIns="0" rIns="0" bIns="0" rtlCol="0" anchor="t"/>
          <a:lstStyle/>
          <a:p>
            <a:pPr indent="0" marL="0">
              <a:lnSpc>
                <a:spcPct val="98000"/>
              </a:lnSpc>
              <a:buNone/>
            </a:pPr>
            <a:r>
              <a:rPr lang="en-US" sz="950" dirty="0">
                <a:solidFill>
                  <a:srgbClr val="C8D4E8"/>
                </a:solidFill>
                <a:latin typeface="Calibri" pitchFamily="34" charset="0"/>
                <a:ea typeface="Calibri" pitchFamily="34" charset="-122"/>
                <a:cs typeface="Calibri" pitchFamily="34" charset="-120"/>
              </a:rPr>
              <a:t>Sans mouvement 6 / 12 / 24 mois → barème dégressif 25 % · 50 % · 100 %</a:t>
            </a:r>
            <a:endParaRPr lang="en-US" sz="950" dirty="0"/>
          </a:p>
        </p:txBody>
      </p:sp>
      <p:sp>
        <p:nvSpPr>
          <p:cNvPr id="12" name="Shape 9"/>
          <p:cNvSpPr/>
          <p:nvPr/>
        </p:nvSpPr>
        <p:spPr>
          <a:xfrm>
            <a:off x="4325112" y="3337560"/>
            <a:ext cx="3529584" cy="1280160"/>
          </a:xfrm>
          <a:prstGeom prst="roundRect">
            <a:avLst>
              <a:gd name="adj" fmla="val 4286"/>
            </a:avLst>
          </a:prstGeom>
          <a:solidFill>
            <a:srgbClr val="1E3A6E"/>
          </a:solidFill>
          <a:ln w="12700">
            <a:solidFill>
              <a:srgbClr val="2C4980"/>
            </a:solidFill>
            <a:prstDash val="solid"/>
          </a:ln>
        </p:spPr>
      </p:sp>
      <p:sp>
        <p:nvSpPr>
          <p:cNvPr id="13" name="Shape 10"/>
          <p:cNvSpPr/>
          <p:nvPr/>
        </p:nvSpPr>
        <p:spPr>
          <a:xfrm>
            <a:off x="4526280" y="3538728"/>
            <a:ext cx="502920" cy="502920"/>
          </a:xfrm>
          <a:prstGeom prst="ellipse">
            <a:avLst/>
          </a:prstGeom>
          <a:solidFill>
            <a:srgbClr val="2E8B2E"/>
          </a:solidFill>
          <a:ln/>
        </p:spPr>
      </p:sp>
      <p:pic>
        <p:nvPicPr>
          <p:cNvPr id="14" name="Image 1" descr="icons/sync.png">    </p:cNvPr>
          <p:cNvPicPr>
            <a:picLocks noChangeAspect="1"/>
          </p:cNvPicPr>
          <p:nvPr/>
        </p:nvPicPr>
        <p:blipFill>
          <a:blip r:embed="rId2"/>
          <a:stretch>
            <a:fillRect/>
          </a:stretch>
        </p:blipFill>
        <p:spPr>
          <a:xfrm>
            <a:off x="4652010" y="3664458"/>
            <a:ext cx="251460" cy="251460"/>
          </a:xfrm>
          <a:prstGeom prst="rect">
            <a:avLst/>
          </a:prstGeom>
        </p:spPr>
      </p:pic>
      <p:sp>
        <p:nvSpPr>
          <p:cNvPr id="15" name="Text 11"/>
          <p:cNvSpPr/>
          <p:nvPr/>
        </p:nvSpPr>
        <p:spPr>
          <a:xfrm>
            <a:off x="5166360" y="3483864"/>
            <a:ext cx="2606040" cy="365760"/>
          </a:xfrm>
          <a:prstGeom prst="rect">
            <a:avLst/>
          </a:prstGeom>
          <a:noFill/>
          <a:ln/>
        </p:spPr>
        <p:txBody>
          <a:bodyPr wrap="square" lIns="0" tIns="0" rIns="0" bIns="0" rtlCol="0" anchor="ctr"/>
          <a:lstStyle/>
          <a:p>
            <a:pPr indent="0" marL="0">
              <a:buNone/>
            </a:pPr>
            <a:r>
              <a:rPr lang="en-US" sz="1200" b="1" dirty="0">
                <a:solidFill>
                  <a:srgbClr val="FFFFFF"/>
                </a:solidFill>
                <a:latin typeface="Georgia" pitchFamily="34" charset="0"/>
                <a:ea typeface="Georgia" pitchFamily="34" charset="-122"/>
                <a:cs typeface="Georgia" pitchFamily="34" charset="-120"/>
              </a:rPr>
              <a:t>Obsolescence</a:t>
            </a:r>
            <a:endParaRPr lang="en-US" sz="1200" dirty="0"/>
          </a:p>
        </p:txBody>
      </p:sp>
      <p:sp>
        <p:nvSpPr>
          <p:cNvPr id="16" name="Text 12"/>
          <p:cNvSpPr/>
          <p:nvPr/>
        </p:nvSpPr>
        <p:spPr>
          <a:xfrm>
            <a:off x="5166360" y="3840480"/>
            <a:ext cx="2606040" cy="685800"/>
          </a:xfrm>
          <a:prstGeom prst="rect">
            <a:avLst/>
          </a:prstGeom>
          <a:noFill/>
          <a:ln/>
        </p:spPr>
        <p:txBody>
          <a:bodyPr wrap="square" lIns="0" tIns="0" rIns="0" bIns="0" rtlCol="0" anchor="t"/>
          <a:lstStyle/>
          <a:p>
            <a:pPr indent="0" marL="0">
              <a:lnSpc>
                <a:spcPct val="98000"/>
              </a:lnSpc>
              <a:buNone/>
            </a:pPr>
            <a:r>
              <a:rPr lang="en-US" sz="950" dirty="0">
                <a:solidFill>
                  <a:srgbClr val="C8D4E8"/>
                </a:solidFill>
                <a:latin typeface="Calibri" pitchFamily="34" charset="0"/>
                <a:ea typeface="Calibri" pitchFamily="34" charset="-122"/>
                <a:cs typeface="Calibri" pitchFamily="34" charset="-120"/>
              </a:rPr>
              <a:t>Produits dépassés, modèles remplacés, références abandonnées</a:t>
            </a:r>
            <a:endParaRPr lang="en-US" sz="950" dirty="0"/>
          </a:p>
        </p:txBody>
      </p:sp>
      <p:sp>
        <p:nvSpPr>
          <p:cNvPr id="17" name="Shape 13"/>
          <p:cNvSpPr/>
          <p:nvPr/>
        </p:nvSpPr>
        <p:spPr>
          <a:xfrm>
            <a:off x="8101584" y="3337560"/>
            <a:ext cx="3529584" cy="1280160"/>
          </a:xfrm>
          <a:prstGeom prst="roundRect">
            <a:avLst>
              <a:gd name="adj" fmla="val 4286"/>
            </a:avLst>
          </a:prstGeom>
          <a:solidFill>
            <a:srgbClr val="1E3A6E"/>
          </a:solidFill>
          <a:ln w="12700">
            <a:solidFill>
              <a:srgbClr val="2C4980"/>
            </a:solidFill>
            <a:prstDash val="solid"/>
          </a:ln>
        </p:spPr>
      </p:sp>
      <p:sp>
        <p:nvSpPr>
          <p:cNvPr id="18" name="Shape 14"/>
          <p:cNvSpPr/>
          <p:nvPr/>
        </p:nvSpPr>
        <p:spPr>
          <a:xfrm>
            <a:off x="8302752" y="3538728"/>
            <a:ext cx="502920" cy="502920"/>
          </a:xfrm>
          <a:prstGeom prst="ellipse">
            <a:avLst/>
          </a:prstGeom>
          <a:solidFill>
            <a:srgbClr val="2E8B2E"/>
          </a:solidFill>
          <a:ln/>
        </p:spPr>
      </p:sp>
      <p:pic>
        <p:nvPicPr>
          <p:cNvPr id="19" name="Image 2" descr="icons/warning.png">    </p:cNvPr>
          <p:cNvPicPr>
            <a:picLocks noChangeAspect="1"/>
          </p:cNvPicPr>
          <p:nvPr/>
        </p:nvPicPr>
        <p:blipFill>
          <a:blip r:embed="rId3"/>
          <a:stretch>
            <a:fillRect/>
          </a:stretch>
        </p:blipFill>
        <p:spPr>
          <a:xfrm>
            <a:off x="8428482" y="3664458"/>
            <a:ext cx="251460" cy="251460"/>
          </a:xfrm>
          <a:prstGeom prst="rect">
            <a:avLst/>
          </a:prstGeom>
        </p:spPr>
      </p:pic>
      <p:sp>
        <p:nvSpPr>
          <p:cNvPr id="20" name="Text 15"/>
          <p:cNvSpPr/>
          <p:nvPr/>
        </p:nvSpPr>
        <p:spPr>
          <a:xfrm>
            <a:off x="8942832" y="3483864"/>
            <a:ext cx="2606040" cy="365760"/>
          </a:xfrm>
          <a:prstGeom prst="rect">
            <a:avLst/>
          </a:prstGeom>
          <a:noFill/>
          <a:ln/>
        </p:spPr>
        <p:txBody>
          <a:bodyPr wrap="square" lIns="0" tIns="0" rIns="0" bIns="0" rtlCol="0" anchor="ctr"/>
          <a:lstStyle/>
          <a:p>
            <a:pPr indent="0" marL="0">
              <a:buNone/>
            </a:pPr>
            <a:r>
              <a:rPr lang="en-US" sz="1200" b="1" dirty="0">
                <a:solidFill>
                  <a:srgbClr val="FFFFFF"/>
                </a:solidFill>
                <a:latin typeface="Georgia" pitchFamily="34" charset="0"/>
                <a:ea typeface="Georgia" pitchFamily="34" charset="-122"/>
                <a:cs typeface="Georgia" pitchFamily="34" charset="-120"/>
              </a:rPr>
              <a:t>Péremption</a:t>
            </a:r>
            <a:endParaRPr lang="en-US" sz="1200" dirty="0"/>
          </a:p>
        </p:txBody>
      </p:sp>
      <p:sp>
        <p:nvSpPr>
          <p:cNvPr id="21" name="Text 16"/>
          <p:cNvSpPr/>
          <p:nvPr/>
        </p:nvSpPr>
        <p:spPr>
          <a:xfrm>
            <a:off x="8942832" y="3840480"/>
            <a:ext cx="2606040" cy="685800"/>
          </a:xfrm>
          <a:prstGeom prst="rect">
            <a:avLst/>
          </a:prstGeom>
          <a:noFill/>
          <a:ln/>
        </p:spPr>
        <p:txBody>
          <a:bodyPr wrap="square" lIns="0" tIns="0" rIns="0" bIns="0" rtlCol="0" anchor="t"/>
          <a:lstStyle/>
          <a:p>
            <a:pPr indent="0" marL="0">
              <a:lnSpc>
                <a:spcPct val="98000"/>
              </a:lnSpc>
              <a:buNone/>
            </a:pPr>
            <a:r>
              <a:rPr lang="en-US" sz="950" dirty="0">
                <a:solidFill>
                  <a:srgbClr val="C8D4E8"/>
                </a:solidFill>
                <a:latin typeface="Calibri" pitchFamily="34" charset="0"/>
                <a:ea typeface="Calibri" pitchFamily="34" charset="-122"/>
                <a:cs typeface="Calibri" pitchFamily="34" charset="-120"/>
              </a:rPr>
              <a:t>Agroalimentaire, pharma, chimie — test des dates</a:t>
            </a:r>
            <a:endParaRPr lang="en-US" sz="950" dirty="0"/>
          </a:p>
        </p:txBody>
      </p:sp>
      <p:sp>
        <p:nvSpPr>
          <p:cNvPr id="22" name="Shape 17"/>
          <p:cNvSpPr/>
          <p:nvPr/>
        </p:nvSpPr>
        <p:spPr>
          <a:xfrm>
            <a:off x="548640" y="4754880"/>
            <a:ext cx="3529584" cy="1280160"/>
          </a:xfrm>
          <a:prstGeom prst="roundRect">
            <a:avLst>
              <a:gd name="adj" fmla="val 4286"/>
            </a:avLst>
          </a:prstGeom>
          <a:solidFill>
            <a:srgbClr val="1E3A6E"/>
          </a:solidFill>
          <a:ln w="12700">
            <a:solidFill>
              <a:srgbClr val="2C4980"/>
            </a:solidFill>
            <a:prstDash val="solid"/>
          </a:ln>
        </p:spPr>
      </p:sp>
      <p:sp>
        <p:nvSpPr>
          <p:cNvPr id="23" name="Shape 18"/>
          <p:cNvSpPr/>
          <p:nvPr/>
        </p:nvSpPr>
        <p:spPr>
          <a:xfrm>
            <a:off x="749808" y="4956048"/>
            <a:ext cx="502920" cy="502920"/>
          </a:xfrm>
          <a:prstGeom prst="ellipse">
            <a:avLst/>
          </a:prstGeom>
          <a:solidFill>
            <a:srgbClr val="2E8B2E"/>
          </a:solidFill>
          <a:ln/>
        </p:spPr>
      </p:sp>
      <p:pic>
        <p:nvPicPr>
          <p:cNvPr id="24" name="Image 3" descr="icons/bolt.png">    </p:cNvPr>
          <p:cNvPicPr>
            <a:picLocks noChangeAspect="1"/>
          </p:cNvPicPr>
          <p:nvPr/>
        </p:nvPicPr>
        <p:blipFill>
          <a:blip r:embed="rId4"/>
          <a:stretch>
            <a:fillRect/>
          </a:stretch>
        </p:blipFill>
        <p:spPr>
          <a:xfrm>
            <a:off x="875538" y="5081778"/>
            <a:ext cx="251460" cy="251460"/>
          </a:xfrm>
          <a:prstGeom prst="rect">
            <a:avLst/>
          </a:prstGeom>
        </p:spPr>
      </p:pic>
      <p:sp>
        <p:nvSpPr>
          <p:cNvPr id="25" name="Text 19"/>
          <p:cNvSpPr/>
          <p:nvPr/>
        </p:nvSpPr>
        <p:spPr>
          <a:xfrm>
            <a:off x="1389888" y="4901184"/>
            <a:ext cx="2606040" cy="365760"/>
          </a:xfrm>
          <a:prstGeom prst="rect">
            <a:avLst/>
          </a:prstGeom>
          <a:noFill/>
          <a:ln/>
        </p:spPr>
        <p:txBody>
          <a:bodyPr wrap="square" lIns="0" tIns="0" rIns="0" bIns="0" rtlCol="0" anchor="ctr"/>
          <a:lstStyle/>
          <a:p>
            <a:pPr indent="0" marL="0">
              <a:buNone/>
            </a:pPr>
            <a:r>
              <a:rPr lang="en-US" sz="1200" b="1" dirty="0">
                <a:solidFill>
                  <a:srgbClr val="FFFFFF"/>
                </a:solidFill>
                <a:latin typeface="Georgia" pitchFamily="34" charset="0"/>
                <a:ea typeface="Georgia" pitchFamily="34" charset="-122"/>
                <a:cs typeface="Georgia" pitchFamily="34" charset="-120"/>
              </a:rPr>
              <a:t>Dégradation physique</a:t>
            </a:r>
            <a:endParaRPr lang="en-US" sz="1200" dirty="0"/>
          </a:p>
        </p:txBody>
      </p:sp>
      <p:sp>
        <p:nvSpPr>
          <p:cNvPr id="26" name="Text 20"/>
          <p:cNvSpPr/>
          <p:nvPr/>
        </p:nvSpPr>
        <p:spPr>
          <a:xfrm>
            <a:off x="1389888" y="5257800"/>
            <a:ext cx="2606040" cy="685800"/>
          </a:xfrm>
          <a:prstGeom prst="rect">
            <a:avLst/>
          </a:prstGeom>
          <a:noFill/>
          <a:ln/>
        </p:spPr>
        <p:txBody>
          <a:bodyPr wrap="square" lIns="0" tIns="0" rIns="0" bIns="0" rtlCol="0" anchor="t"/>
          <a:lstStyle/>
          <a:p>
            <a:pPr indent="0" marL="0">
              <a:lnSpc>
                <a:spcPct val="98000"/>
              </a:lnSpc>
              <a:buNone/>
            </a:pPr>
            <a:r>
              <a:rPr lang="en-US" sz="950" dirty="0">
                <a:solidFill>
                  <a:srgbClr val="C8D4E8"/>
                </a:solidFill>
                <a:latin typeface="Calibri" pitchFamily="34" charset="0"/>
                <a:ea typeface="Calibri" pitchFamily="34" charset="-122"/>
                <a:cs typeface="Calibri" pitchFamily="34" charset="-120"/>
              </a:rPr>
              <a:t>Stocks endommagés, contamination, défauts de stockage</a:t>
            </a:r>
            <a:endParaRPr lang="en-US" sz="950" dirty="0"/>
          </a:p>
        </p:txBody>
      </p:sp>
      <p:sp>
        <p:nvSpPr>
          <p:cNvPr id="27" name="Shape 21"/>
          <p:cNvSpPr/>
          <p:nvPr/>
        </p:nvSpPr>
        <p:spPr>
          <a:xfrm>
            <a:off x="4325112" y="4754880"/>
            <a:ext cx="3529584" cy="1280160"/>
          </a:xfrm>
          <a:prstGeom prst="roundRect">
            <a:avLst>
              <a:gd name="adj" fmla="val 4286"/>
            </a:avLst>
          </a:prstGeom>
          <a:solidFill>
            <a:srgbClr val="1E3A6E"/>
          </a:solidFill>
          <a:ln w="12700">
            <a:solidFill>
              <a:srgbClr val="2C4980"/>
            </a:solidFill>
            <a:prstDash val="solid"/>
          </a:ln>
        </p:spPr>
      </p:sp>
      <p:sp>
        <p:nvSpPr>
          <p:cNvPr id="28" name="Shape 22"/>
          <p:cNvSpPr/>
          <p:nvPr/>
        </p:nvSpPr>
        <p:spPr>
          <a:xfrm>
            <a:off x="4526280" y="4956048"/>
            <a:ext cx="502920" cy="502920"/>
          </a:xfrm>
          <a:prstGeom prst="ellipse">
            <a:avLst/>
          </a:prstGeom>
          <a:solidFill>
            <a:srgbClr val="2E8B2E"/>
          </a:solidFill>
          <a:ln/>
        </p:spPr>
      </p:sp>
      <p:pic>
        <p:nvPicPr>
          <p:cNvPr id="29" name="Image 4" descr="icons/chart.png">    </p:cNvPr>
          <p:cNvPicPr>
            <a:picLocks noChangeAspect="1"/>
          </p:cNvPicPr>
          <p:nvPr/>
        </p:nvPicPr>
        <p:blipFill>
          <a:blip r:embed="rId5"/>
          <a:stretch>
            <a:fillRect/>
          </a:stretch>
        </p:blipFill>
        <p:spPr>
          <a:xfrm>
            <a:off x="4652010" y="5081778"/>
            <a:ext cx="251460" cy="251460"/>
          </a:xfrm>
          <a:prstGeom prst="rect">
            <a:avLst/>
          </a:prstGeom>
        </p:spPr>
      </p:pic>
      <p:sp>
        <p:nvSpPr>
          <p:cNvPr id="30" name="Text 23"/>
          <p:cNvSpPr/>
          <p:nvPr/>
        </p:nvSpPr>
        <p:spPr>
          <a:xfrm>
            <a:off x="5166360" y="4901184"/>
            <a:ext cx="2606040" cy="365760"/>
          </a:xfrm>
          <a:prstGeom prst="rect">
            <a:avLst/>
          </a:prstGeom>
          <a:noFill/>
          <a:ln/>
        </p:spPr>
        <p:txBody>
          <a:bodyPr wrap="square" lIns="0" tIns="0" rIns="0" bIns="0" rtlCol="0" anchor="ctr"/>
          <a:lstStyle/>
          <a:p>
            <a:pPr indent="0" marL="0">
              <a:buNone/>
            </a:pPr>
            <a:r>
              <a:rPr lang="en-US" sz="1200" b="1" dirty="0">
                <a:solidFill>
                  <a:srgbClr val="FFFFFF"/>
                </a:solidFill>
                <a:latin typeface="Georgia" pitchFamily="34" charset="0"/>
                <a:ea typeface="Georgia" pitchFamily="34" charset="-122"/>
                <a:cs typeface="Georgia" pitchFamily="34" charset="-120"/>
              </a:rPr>
              <a:t>Baisse du prix de marché</a:t>
            </a:r>
            <a:endParaRPr lang="en-US" sz="1200" dirty="0"/>
          </a:p>
        </p:txBody>
      </p:sp>
      <p:sp>
        <p:nvSpPr>
          <p:cNvPr id="31" name="Text 24"/>
          <p:cNvSpPr/>
          <p:nvPr/>
        </p:nvSpPr>
        <p:spPr>
          <a:xfrm>
            <a:off x="5166360" y="5257800"/>
            <a:ext cx="2606040" cy="685800"/>
          </a:xfrm>
          <a:prstGeom prst="rect">
            <a:avLst/>
          </a:prstGeom>
          <a:noFill/>
          <a:ln/>
        </p:spPr>
        <p:txBody>
          <a:bodyPr wrap="square" lIns="0" tIns="0" rIns="0" bIns="0" rtlCol="0" anchor="t"/>
          <a:lstStyle/>
          <a:p>
            <a:pPr indent="0" marL="0">
              <a:lnSpc>
                <a:spcPct val="98000"/>
              </a:lnSpc>
              <a:buNone/>
            </a:pPr>
            <a:r>
              <a:rPr lang="en-US" sz="950" dirty="0">
                <a:solidFill>
                  <a:srgbClr val="C8D4E8"/>
                </a:solidFill>
                <a:latin typeface="Calibri" pitchFamily="34" charset="0"/>
                <a:ea typeface="Calibri" pitchFamily="34" charset="-122"/>
                <a:cs typeface="Calibri" pitchFamily="34" charset="-120"/>
              </a:rPr>
              <a:t>Prix de vente net &lt; coût comptable → dépréciation</a:t>
            </a:r>
            <a:endParaRPr lang="en-US" sz="950" dirty="0"/>
          </a:p>
        </p:txBody>
      </p:sp>
      <p:sp>
        <p:nvSpPr>
          <p:cNvPr id="32" name="Shape 25"/>
          <p:cNvSpPr/>
          <p:nvPr/>
        </p:nvSpPr>
        <p:spPr>
          <a:xfrm>
            <a:off x="8101584" y="4754880"/>
            <a:ext cx="3529584" cy="1280160"/>
          </a:xfrm>
          <a:prstGeom prst="roundRect">
            <a:avLst>
              <a:gd name="adj" fmla="val 4286"/>
            </a:avLst>
          </a:prstGeom>
          <a:solidFill>
            <a:srgbClr val="1E3A6E"/>
          </a:solidFill>
          <a:ln w="12700">
            <a:solidFill>
              <a:srgbClr val="2C4980"/>
            </a:solidFill>
            <a:prstDash val="solid"/>
          </a:ln>
        </p:spPr>
      </p:sp>
      <p:sp>
        <p:nvSpPr>
          <p:cNvPr id="33" name="Shape 26"/>
          <p:cNvSpPr/>
          <p:nvPr/>
        </p:nvSpPr>
        <p:spPr>
          <a:xfrm>
            <a:off x="8302752" y="4956048"/>
            <a:ext cx="502920" cy="502920"/>
          </a:xfrm>
          <a:prstGeom prst="ellipse">
            <a:avLst/>
          </a:prstGeom>
          <a:solidFill>
            <a:srgbClr val="2E8B2E"/>
          </a:solidFill>
          <a:ln/>
        </p:spPr>
      </p:sp>
      <p:pic>
        <p:nvPicPr>
          <p:cNvPr id="34" name="Image 5" descr="icons/cubes.png">    </p:cNvPr>
          <p:cNvPicPr>
            <a:picLocks noChangeAspect="1"/>
          </p:cNvPicPr>
          <p:nvPr/>
        </p:nvPicPr>
        <p:blipFill>
          <a:blip r:embed="rId6"/>
          <a:stretch>
            <a:fillRect/>
          </a:stretch>
        </p:blipFill>
        <p:spPr>
          <a:xfrm>
            <a:off x="8428482" y="5081778"/>
            <a:ext cx="251460" cy="251460"/>
          </a:xfrm>
          <a:prstGeom prst="rect">
            <a:avLst/>
          </a:prstGeom>
        </p:spPr>
      </p:pic>
      <p:sp>
        <p:nvSpPr>
          <p:cNvPr id="35" name="Text 27"/>
          <p:cNvSpPr/>
          <p:nvPr/>
        </p:nvSpPr>
        <p:spPr>
          <a:xfrm>
            <a:off x="8942832" y="4901184"/>
            <a:ext cx="2606040" cy="365760"/>
          </a:xfrm>
          <a:prstGeom prst="rect">
            <a:avLst/>
          </a:prstGeom>
          <a:noFill/>
          <a:ln/>
        </p:spPr>
        <p:txBody>
          <a:bodyPr wrap="square" lIns="0" tIns="0" rIns="0" bIns="0" rtlCol="0" anchor="ctr"/>
          <a:lstStyle/>
          <a:p>
            <a:pPr indent="0" marL="0">
              <a:buNone/>
            </a:pPr>
            <a:r>
              <a:rPr lang="en-US" sz="1200" b="1" dirty="0">
                <a:solidFill>
                  <a:srgbClr val="FFFFFF"/>
                </a:solidFill>
                <a:latin typeface="Georgia" pitchFamily="34" charset="0"/>
                <a:ea typeface="Georgia" pitchFamily="34" charset="-122"/>
                <a:cs typeface="Georgia" pitchFamily="34" charset="-120"/>
              </a:rPr>
              <a:t>Stocks excédentaires</a:t>
            </a:r>
            <a:endParaRPr lang="en-US" sz="1200" dirty="0"/>
          </a:p>
        </p:txBody>
      </p:sp>
      <p:sp>
        <p:nvSpPr>
          <p:cNvPr id="36" name="Text 28"/>
          <p:cNvSpPr/>
          <p:nvPr/>
        </p:nvSpPr>
        <p:spPr>
          <a:xfrm>
            <a:off x="8942832" y="5257800"/>
            <a:ext cx="2606040" cy="685800"/>
          </a:xfrm>
          <a:prstGeom prst="rect">
            <a:avLst/>
          </a:prstGeom>
          <a:noFill/>
          <a:ln/>
        </p:spPr>
        <p:txBody>
          <a:bodyPr wrap="square" lIns="0" tIns="0" rIns="0" bIns="0" rtlCol="0" anchor="t"/>
          <a:lstStyle/>
          <a:p>
            <a:pPr indent="0" marL="0">
              <a:lnSpc>
                <a:spcPct val="98000"/>
              </a:lnSpc>
              <a:buNone/>
            </a:pPr>
            <a:r>
              <a:rPr lang="en-US" sz="950" dirty="0">
                <a:solidFill>
                  <a:srgbClr val="C8D4E8"/>
                </a:solidFill>
                <a:latin typeface="Calibri" pitchFamily="34" charset="0"/>
                <a:ea typeface="Calibri" pitchFamily="34" charset="-122"/>
                <a:cs typeface="Calibri" pitchFamily="34" charset="-120"/>
              </a:rPr>
              <a:t>Quantités sans débouché probable à court-moyen terme</a:t>
            </a:r>
            <a:endParaRPr lang="en-US" sz="950" dirty="0"/>
          </a:p>
        </p:txBody>
      </p:sp>
      <p:sp>
        <p:nvSpPr>
          <p:cNvPr id="37" name="Text 2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38" name="Text 3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39" name="Text 3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44</a:t>
            </a:r>
            <a:endParaRPr lang="en-US" sz="85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42 — DILIGENCES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Diligences d'audit sur la dépréciation</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clipboard.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Récupérer la balance âgée des stocks (par référence, avec date de dernier mouvement).</a:t>
            </a:r>
            <a:endParaRPr lang="en-US" sz="1450" dirty="0"/>
          </a:p>
        </p:txBody>
      </p:sp>
      <p:sp>
        <p:nvSpPr>
          <p:cNvPr id="8" name="Shape 5"/>
          <p:cNvSpPr/>
          <p:nvPr/>
        </p:nvSpPr>
        <p:spPr>
          <a:xfrm>
            <a:off x="594360" y="2697480"/>
            <a:ext cx="658368" cy="658368"/>
          </a:xfrm>
          <a:prstGeom prst="ellipse">
            <a:avLst/>
          </a:prstGeom>
          <a:solidFill>
            <a:srgbClr val="0C7C8C"/>
          </a:solidFill>
          <a:ln/>
        </p:spPr>
      </p:sp>
      <p:pic>
        <p:nvPicPr>
          <p:cNvPr id="9" name="Image 1" descr="icons/sync.png">    </p:cNvPr>
          <p:cNvPicPr>
            <a:picLocks noChangeAspect="1"/>
          </p:cNvPicPr>
          <p:nvPr/>
        </p:nvPicPr>
        <p:blipFill>
          <a:blip r:embed="rId2"/>
          <a:stretch>
            <a:fillRect/>
          </a:stretch>
        </p:blipFill>
        <p:spPr>
          <a:xfrm>
            <a:off x="758952" y="2862072"/>
            <a:ext cx="329184" cy="329184"/>
          </a:xfrm>
          <a:prstGeom prst="rect">
            <a:avLst/>
          </a:prstGeom>
        </p:spPr>
      </p:pic>
      <p:sp>
        <p:nvSpPr>
          <p:cNvPr id="10" name="Text 6"/>
          <p:cNvSpPr/>
          <p:nvPr/>
        </p:nvSpPr>
        <p:spPr>
          <a:xfrm>
            <a:off x="1463040" y="267919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Analyser la rotation : Quantité vendue / Quantité moyenne en stock × période. Comparer N vs N-1 vs N-2.</a:t>
            </a:r>
            <a:endParaRPr lang="en-US" sz="1450" dirty="0"/>
          </a:p>
        </p:txBody>
      </p:sp>
      <p:sp>
        <p:nvSpPr>
          <p:cNvPr id="11" name="Shape 7"/>
          <p:cNvSpPr/>
          <p:nvPr/>
        </p:nvSpPr>
        <p:spPr>
          <a:xfrm>
            <a:off x="594360" y="3566160"/>
            <a:ext cx="658368" cy="658368"/>
          </a:xfrm>
          <a:prstGeom prst="ellipse">
            <a:avLst/>
          </a:prstGeom>
          <a:solidFill>
            <a:srgbClr val="2E8B2E"/>
          </a:solidFill>
          <a:ln/>
        </p:spPr>
      </p:sp>
      <p:pic>
        <p:nvPicPr>
          <p:cNvPr id="12" name="Image 2" descr="icons/calculator.png">    </p:cNvPr>
          <p:cNvPicPr>
            <a:picLocks noChangeAspect="1"/>
          </p:cNvPicPr>
          <p:nvPr/>
        </p:nvPicPr>
        <p:blipFill>
          <a:blip r:embed="rId3"/>
          <a:stretch>
            <a:fillRect/>
          </a:stretch>
        </p:blipFill>
        <p:spPr>
          <a:xfrm>
            <a:off x="758952" y="3730752"/>
            <a:ext cx="329184" cy="329184"/>
          </a:xfrm>
          <a:prstGeom prst="rect">
            <a:avLst/>
          </a:prstGeom>
        </p:spPr>
      </p:pic>
      <p:sp>
        <p:nvSpPr>
          <p:cNvPr id="13" name="Text 8"/>
          <p:cNvSpPr/>
          <p:nvPr/>
        </p:nvSpPr>
        <p:spPr>
          <a:xfrm>
            <a:off x="1463040" y="354787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Appliquer le barème de l'entité (politique formalisée ?) : vérifier l'application uniforme et constante.</a:t>
            </a:r>
            <a:endParaRPr lang="en-US" sz="1450" dirty="0"/>
          </a:p>
        </p:txBody>
      </p:sp>
      <p:sp>
        <p:nvSpPr>
          <p:cNvPr id="14" name="Shape 9"/>
          <p:cNvSpPr/>
          <p:nvPr/>
        </p:nvSpPr>
        <p:spPr>
          <a:xfrm>
            <a:off x="594360" y="4434840"/>
            <a:ext cx="658368" cy="658368"/>
          </a:xfrm>
          <a:prstGeom prst="ellipse">
            <a:avLst/>
          </a:prstGeom>
          <a:solidFill>
            <a:srgbClr val="0B5FA5"/>
          </a:solidFill>
          <a:ln/>
        </p:spPr>
      </p:sp>
      <p:pic>
        <p:nvPicPr>
          <p:cNvPr id="15" name="Image 3" descr="icons/search.png">    </p:cNvPr>
          <p:cNvPicPr>
            <a:picLocks noChangeAspect="1"/>
          </p:cNvPicPr>
          <p:nvPr/>
        </p:nvPicPr>
        <p:blipFill>
          <a:blip r:embed="rId4"/>
          <a:stretch>
            <a:fillRect/>
          </a:stretch>
        </p:blipFill>
        <p:spPr>
          <a:xfrm>
            <a:off x="758952" y="4599432"/>
            <a:ext cx="329184" cy="329184"/>
          </a:xfrm>
          <a:prstGeom prst="rect">
            <a:avLst/>
          </a:prstGeom>
        </p:spPr>
      </p:pic>
      <p:sp>
        <p:nvSpPr>
          <p:cNvPr id="16" name="Text 10"/>
          <p:cNvSpPr/>
          <p:nvPr/>
        </p:nvSpPr>
        <p:spPr>
          <a:xfrm>
            <a:off x="1463040" y="441655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Sondage sur les références à provision non constituée : prix de vente récents, perspectives commerciales.</a:t>
            </a:r>
            <a:endParaRPr lang="en-US" sz="1450" dirty="0"/>
          </a:p>
        </p:txBody>
      </p:sp>
      <p:sp>
        <p:nvSpPr>
          <p:cNvPr id="17" name="Shape 11"/>
          <p:cNvSpPr/>
          <p:nvPr/>
        </p:nvSpPr>
        <p:spPr>
          <a:xfrm>
            <a:off x="594360" y="5303520"/>
            <a:ext cx="658368" cy="658368"/>
          </a:xfrm>
          <a:prstGeom prst="ellipse">
            <a:avLst/>
          </a:prstGeom>
          <a:solidFill>
            <a:srgbClr val="C9A24B"/>
          </a:solidFill>
          <a:ln/>
        </p:spPr>
      </p:sp>
      <p:pic>
        <p:nvPicPr>
          <p:cNvPr id="18" name="Image 4" descr="icons/handshake.png">    </p:cNvPr>
          <p:cNvPicPr>
            <a:picLocks noChangeAspect="1"/>
          </p:cNvPicPr>
          <p:nvPr/>
        </p:nvPicPr>
        <p:blipFill>
          <a:blip r:embed="rId5"/>
          <a:stretch>
            <a:fillRect/>
          </a:stretch>
        </p:blipFill>
        <p:spPr>
          <a:xfrm>
            <a:off x="758952" y="5468112"/>
            <a:ext cx="329184" cy="329184"/>
          </a:xfrm>
          <a:prstGeom prst="rect">
            <a:avLst/>
          </a:prstGeom>
        </p:spPr>
      </p:pic>
      <p:sp>
        <p:nvSpPr>
          <p:cNvPr id="19" name="Text 12"/>
          <p:cNvSpPr/>
          <p:nvPr/>
        </p:nvSpPr>
        <p:spPr>
          <a:xfrm>
            <a:off x="1463040" y="528523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Croiser avec les stratégies commerciales : déstockage, promotions, fin de série.</a:t>
            </a:r>
            <a:endParaRPr lang="en-US" sz="1450" dirty="0"/>
          </a:p>
        </p:txBody>
      </p:sp>
      <p:sp>
        <p:nvSpPr>
          <p:cNvPr id="20" name="Text 1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22" name="Text 1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45</a:t>
            </a:r>
            <a:endParaRPr lang="en-US" sz="85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01168" cy="6858000"/>
          </a:xfrm>
          <a:prstGeom prst="rect">
            <a:avLst/>
          </a:prstGeom>
          <a:solidFill>
            <a:srgbClr val="2E8B2E"/>
          </a:solidFill>
          <a:ln/>
        </p:spPr>
      </p:sp>
      <p:sp>
        <p:nvSpPr>
          <p:cNvPr id="3" name="Shape 1"/>
          <p:cNvSpPr/>
          <p:nvPr/>
        </p:nvSpPr>
        <p:spPr>
          <a:xfrm>
            <a:off x="0" y="0"/>
            <a:ext cx="201168" cy="2286000"/>
          </a:xfrm>
          <a:prstGeom prst="rect">
            <a:avLst/>
          </a:prstGeom>
          <a:solidFill>
            <a:srgbClr val="2E8B2E"/>
          </a:solidFill>
          <a:ln/>
        </p:spPr>
      </p:sp>
      <p:sp>
        <p:nvSpPr>
          <p:cNvPr id="4" name="Shape 2"/>
          <p:cNvSpPr/>
          <p:nvPr/>
        </p:nvSpPr>
        <p:spPr>
          <a:xfrm>
            <a:off x="0" y="4572000"/>
            <a:ext cx="201168" cy="2286000"/>
          </a:xfrm>
          <a:prstGeom prst="rect">
            <a:avLst/>
          </a:prstGeom>
          <a:solidFill>
            <a:srgbClr val="C8102E"/>
          </a:solidFill>
          <a:ln/>
        </p:spPr>
      </p:sp>
      <p:sp>
        <p:nvSpPr>
          <p:cNvPr id="5" name="Shape 3"/>
          <p:cNvSpPr/>
          <p:nvPr/>
        </p:nvSpPr>
        <p:spPr>
          <a:xfrm>
            <a:off x="566928" y="457200"/>
            <a:ext cx="566928" cy="566928"/>
          </a:xfrm>
          <a:prstGeom prst="ellipse">
            <a:avLst/>
          </a:prstGeom>
          <a:solidFill>
            <a:srgbClr val="2E8B2E"/>
          </a:solidFill>
          <a:ln/>
        </p:spPr>
      </p:sp>
      <p:pic>
        <p:nvPicPr>
          <p:cNvPr id="6" name="Image 0" descr="icons/flag.png">    </p:cNvPr>
          <p:cNvPicPr>
            <a:picLocks noChangeAspect="1"/>
          </p:cNvPicPr>
          <p:nvPr/>
        </p:nvPicPr>
        <p:blipFill>
          <a:blip r:embed="rId1"/>
          <a:stretch>
            <a:fillRect/>
          </a:stretch>
        </p:blipFill>
        <p:spPr>
          <a:xfrm>
            <a:off x="708660" y="598932"/>
            <a:ext cx="283464" cy="283464"/>
          </a:xfrm>
          <a:prstGeom prst="rect">
            <a:avLst/>
          </a:prstGeom>
        </p:spPr>
      </p:pic>
      <p:sp>
        <p:nvSpPr>
          <p:cNvPr id="7" name="Text 4"/>
          <p:cNvSpPr/>
          <p:nvPr/>
        </p:nvSpPr>
        <p:spPr>
          <a:xfrm>
            <a:off x="1280160" y="457200"/>
            <a:ext cx="10058400" cy="274320"/>
          </a:xfrm>
          <a:prstGeom prst="rect">
            <a:avLst/>
          </a:prstGeom>
          <a:noFill/>
          <a:ln/>
        </p:spPr>
        <p:txBody>
          <a:bodyPr wrap="square" lIns="0" tIns="0" rIns="0" bIns="0" rtlCol="0" anchor="ctr"/>
          <a:lstStyle/>
          <a:p>
            <a:pPr indent="0" marL="0">
              <a:buNone/>
            </a:pPr>
            <a:r>
              <a:rPr lang="en-US" sz="1100" b="1" spc="200" kern="0" dirty="0">
                <a:solidFill>
                  <a:srgbClr val="2E8B2E"/>
                </a:solidFill>
                <a:latin typeface="Calibri" pitchFamily="34" charset="0"/>
                <a:ea typeface="Calibri" pitchFamily="34" charset="-122"/>
                <a:cs typeface="Calibri" pitchFamily="34" charset="-120"/>
              </a:rPr>
              <a:t>SPÉCIFICITÉ ALGÉRIENNE</a:t>
            </a:r>
            <a:endParaRPr lang="en-US" sz="1100" dirty="0"/>
          </a:p>
        </p:txBody>
      </p:sp>
      <p:sp>
        <p:nvSpPr>
          <p:cNvPr id="8" name="Text 5"/>
          <p:cNvSpPr/>
          <p:nvPr/>
        </p:nvSpPr>
        <p:spPr>
          <a:xfrm>
            <a:off x="1280160" y="749808"/>
            <a:ext cx="10332720" cy="777240"/>
          </a:xfrm>
          <a:prstGeom prst="rect">
            <a:avLst/>
          </a:prstGeom>
          <a:noFill/>
          <a:ln/>
        </p:spPr>
        <p:txBody>
          <a:bodyPr wrap="square" lIns="0" tIns="0" rIns="0" bIns="0" rtlCol="0" anchor="ctr"/>
          <a:lstStyle/>
          <a:p>
            <a:pPr indent="0" marL="0">
              <a:lnSpc>
                <a:spcPct val="95000"/>
              </a:lnSpc>
              <a:buNone/>
            </a:pPr>
            <a:r>
              <a:rPr lang="en-US" sz="2600" b="1" dirty="0">
                <a:solidFill>
                  <a:srgbClr val="16284F"/>
                </a:solidFill>
                <a:latin typeface="Georgia" pitchFamily="34" charset="0"/>
                <a:ea typeface="Georgia" pitchFamily="34" charset="-122"/>
                <a:cs typeface="Georgia" pitchFamily="34" charset="-120"/>
              </a:rPr>
              <a:t>Spécificités algériennes en matière de stocks</a:t>
            </a:r>
            <a:endParaRPr lang="en-US" sz="2600" dirty="0"/>
          </a:p>
        </p:txBody>
      </p:sp>
      <p:sp>
        <p:nvSpPr>
          <p:cNvPr id="9" name="Shape 6"/>
          <p:cNvSpPr/>
          <p:nvPr/>
        </p:nvSpPr>
        <p:spPr>
          <a:xfrm>
            <a:off x="548640" y="1783080"/>
            <a:ext cx="11091672" cy="2103120"/>
          </a:xfrm>
          <a:prstGeom prst="roundRect">
            <a:avLst>
              <a:gd name="adj" fmla="val 2174"/>
            </a:avLst>
          </a:prstGeom>
          <a:solidFill>
            <a:srgbClr val="F4F7FB"/>
          </a:solidFill>
          <a:ln w="12700">
            <a:solidFill>
              <a:srgbClr val="E2E9F2"/>
            </a:solidFill>
            <a:prstDash val="solid"/>
          </a:ln>
        </p:spPr>
      </p:sp>
      <p:sp>
        <p:nvSpPr>
          <p:cNvPr id="10" name="Shape 7"/>
          <p:cNvSpPr/>
          <p:nvPr/>
        </p:nvSpPr>
        <p:spPr>
          <a:xfrm>
            <a:off x="548640" y="1783080"/>
            <a:ext cx="64008" cy="2103120"/>
          </a:xfrm>
          <a:prstGeom prst="rect">
            <a:avLst/>
          </a:prstGeom>
          <a:solidFill>
            <a:srgbClr val="2E8B2E"/>
          </a:solidFill>
          <a:ln/>
        </p:spPr>
      </p:sp>
      <p:sp>
        <p:nvSpPr>
          <p:cNvPr id="11" name="Text 8"/>
          <p:cNvSpPr/>
          <p:nvPr/>
        </p:nvSpPr>
        <p:spPr>
          <a:xfrm>
            <a:off x="777240" y="1828800"/>
            <a:ext cx="10698480" cy="2011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Restrictions à l'importation.  </a:t>
            </a:r>
            <a:pPr indent="0" marL="0">
              <a:lnSpc>
                <a:spcPct val="100000"/>
              </a:lnSpc>
              <a:buNone/>
            </a:pPr>
            <a:r>
              <a:rPr lang="en-US" sz="1200" dirty="0">
                <a:solidFill>
                  <a:srgbClr val="3A4458"/>
                </a:solidFill>
              </a:rPr>
              <a:t>Licences, quotas, autorisations préalables, listes de produits interdits/contingentés. Impacts : ruptures d'approvisionnement, hausse des coûts d'acquisition, risque sur les sourcings alternatifs, impact sur valorisation et rotation.</a:t>
            </a:r>
            <a:endParaRPr lang="en-US" sz="1300" dirty="0"/>
          </a:p>
        </p:txBody>
      </p:sp>
      <p:sp>
        <p:nvSpPr>
          <p:cNvPr id="12" name="Shape 9"/>
          <p:cNvSpPr/>
          <p:nvPr/>
        </p:nvSpPr>
        <p:spPr>
          <a:xfrm>
            <a:off x="548640" y="4069080"/>
            <a:ext cx="11091672" cy="2103120"/>
          </a:xfrm>
          <a:prstGeom prst="roundRect">
            <a:avLst>
              <a:gd name="adj" fmla="val 2174"/>
            </a:avLst>
          </a:prstGeom>
          <a:solidFill>
            <a:srgbClr val="F4F7FB"/>
          </a:solidFill>
          <a:ln w="12700">
            <a:solidFill>
              <a:srgbClr val="E2E9F2"/>
            </a:solidFill>
            <a:prstDash val="solid"/>
          </a:ln>
        </p:spPr>
      </p:sp>
      <p:sp>
        <p:nvSpPr>
          <p:cNvPr id="13" name="Shape 10"/>
          <p:cNvSpPr/>
          <p:nvPr/>
        </p:nvSpPr>
        <p:spPr>
          <a:xfrm>
            <a:off x="548640" y="4069080"/>
            <a:ext cx="64008" cy="2103120"/>
          </a:xfrm>
          <a:prstGeom prst="rect">
            <a:avLst/>
          </a:prstGeom>
          <a:solidFill>
            <a:srgbClr val="2E8B2E"/>
          </a:solidFill>
          <a:ln/>
        </p:spPr>
      </p:sp>
      <p:sp>
        <p:nvSpPr>
          <p:cNvPr id="14" name="Text 11"/>
          <p:cNvSpPr/>
          <p:nvPr/>
        </p:nvSpPr>
        <p:spPr>
          <a:xfrm>
            <a:off x="777240" y="4114800"/>
            <a:ext cx="10698480" cy="2011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Stocks soumis à régulation des prix.  </a:t>
            </a:r>
            <a:pPr indent="0" marL="0">
              <a:lnSpc>
                <a:spcPct val="100000"/>
              </a:lnSpc>
              <a:buNone/>
            </a:pPr>
            <a:r>
              <a:rPr lang="en-US" sz="1200" dirty="0">
                <a:solidFill>
                  <a:srgbClr val="3A4458"/>
                </a:solidFill>
              </a:rPr>
              <a:t>Produits agroalimentaires (semoule, huile, sucre, lait) et certains produits pharmaceutiques soumis à régulation (subventions, plafonds, compensations via la Caisse de Compensation). L'auditeur identifie les produits concernés, vérifie les prix réglementés et examine les comptes de subventions (compte 74).</a:t>
            </a:r>
            <a:endParaRPr lang="en-US" sz="1300" dirty="0"/>
          </a:p>
        </p:txBody>
      </p:sp>
      <p:sp>
        <p:nvSpPr>
          <p:cNvPr id="15" name="Text 12"/>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6" name="Text 13"/>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17" name="Text 14"/>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46</a:t>
            </a:r>
            <a:endParaRPr lang="en-US" sz="85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C9A24B"/>
          </a:solidFill>
          <a:ln/>
        </p:spPr>
      </p:sp>
      <p:sp>
        <p:nvSpPr>
          <p:cNvPr id="3" name="Text 1"/>
          <p:cNvSpPr/>
          <p:nvPr/>
        </p:nvSpPr>
        <p:spPr>
          <a:xfrm>
            <a:off x="777240" y="384048"/>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MISE EN PRATIQUE — TRIPLE CAS</a:t>
            </a:r>
            <a:endParaRPr lang="en-US" sz="1100" dirty="0"/>
          </a:p>
        </p:txBody>
      </p:sp>
      <p:sp>
        <p:nvSpPr>
          <p:cNvPr id="4" name="Text 2"/>
          <p:cNvSpPr/>
          <p:nvPr/>
        </p:nvSpPr>
        <p:spPr>
          <a:xfrm>
            <a:off x="548640" y="713232"/>
            <a:ext cx="10972800" cy="685800"/>
          </a:xfrm>
          <a:prstGeom prst="rect">
            <a:avLst/>
          </a:prstGeom>
          <a:noFill/>
          <a:ln/>
        </p:spPr>
        <p:txBody>
          <a:bodyPr wrap="square" lIns="0" tIns="0" rIns="0" bIns="0" rtlCol="0" anchor="ctr"/>
          <a:lstStyle/>
          <a:p>
            <a:pPr indent="0" marL="0">
              <a:buNone/>
            </a:pPr>
            <a:r>
              <a:rPr lang="en-US" sz="3000" b="1" dirty="0">
                <a:solidFill>
                  <a:srgbClr val="FFFFFF"/>
                </a:solidFill>
                <a:latin typeface="Georgia" pitchFamily="34" charset="0"/>
                <a:ea typeface="Georgia" pitchFamily="34" charset="-122"/>
                <a:cs typeface="Georgia" pitchFamily="34" charset="-120"/>
              </a:rPr>
              <a:t>Trois cas pour trois dimensions</a:t>
            </a:r>
            <a:endParaRPr lang="en-US" sz="3000" dirty="0"/>
          </a:p>
        </p:txBody>
      </p:sp>
      <p:sp>
        <p:nvSpPr>
          <p:cNvPr id="5" name="Shape 3"/>
          <p:cNvSpPr/>
          <p:nvPr/>
        </p:nvSpPr>
        <p:spPr>
          <a:xfrm>
            <a:off x="548640" y="1828800"/>
            <a:ext cx="3529584" cy="4023360"/>
          </a:xfrm>
          <a:prstGeom prst="roundRect">
            <a:avLst>
              <a:gd name="adj" fmla="val 2073"/>
            </a:avLst>
          </a:prstGeom>
          <a:solidFill>
            <a:srgbClr val="1E3A6E"/>
          </a:solidFill>
          <a:ln w="12700">
            <a:solidFill>
              <a:srgbClr val="2C4980"/>
            </a:solidFill>
            <a:prstDash val="solid"/>
          </a:ln>
        </p:spPr>
      </p:sp>
      <p:sp>
        <p:nvSpPr>
          <p:cNvPr id="6" name="Shape 4"/>
          <p:cNvSpPr/>
          <p:nvPr/>
        </p:nvSpPr>
        <p:spPr>
          <a:xfrm>
            <a:off x="1856232" y="2148840"/>
            <a:ext cx="914400" cy="914400"/>
          </a:xfrm>
          <a:prstGeom prst="ellipse">
            <a:avLst/>
          </a:prstGeom>
          <a:solidFill>
            <a:srgbClr val="2E8B2E"/>
          </a:solidFill>
          <a:ln/>
        </p:spPr>
      </p:sp>
      <p:pic>
        <p:nvPicPr>
          <p:cNvPr id="7" name="Image 0" descr="icons/search.png">    </p:cNvPr>
          <p:cNvPicPr>
            <a:picLocks noChangeAspect="1"/>
          </p:cNvPicPr>
          <p:nvPr/>
        </p:nvPicPr>
        <p:blipFill>
          <a:blip r:embed="rId1"/>
          <a:stretch>
            <a:fillRect/>
          </a:stretch>
        </p:blipFill>
        <p:spPr>
          <a:xfrm>
            <a:off x="2084832" y="2377440"/>
            <a:ext cx="457200" cy="457200"/>
          </a:xfrm>
          <a:prstGeom prst="rect">
            <a:avLst/>
          </a:prstGeom>
        </p:spPr>
      </p:pic>
      <p:sp>
        <p:nvSpPr>
          <p:cNvPr id="8" name="Text 5"/>
          <p:cNvSpPr/>
          <p:nvPr/>
        </p:nvSpPr>
        <p:spPr>
          <a:xfrm>
            <a:off x="548640" y="3200400"/>
            <a:ext cx="3529584" cy="320040"/>
          </a:xfrm>
          <a:prstGeom prst="rect">
            <a:avLst/>
          </a:prstGeom>
          <a:noFill/>
          <a:ln/>
        </p:spPr>
        <p:txBody>
          <a:bodyPr wrap="square" lIns="0" tIns="0" rIns="0" bIns="0" rtlCol="0" anchor="ctr"/>
          <a:lstStyle/>
          <a:p>
            <a:pPr algn="ctr" indent="0" marL="0">
              <a:buNone/>
            </a:pPr>
            <a:r>
              <a:rPr lang="en-US" sz="1200" b="1" spc="100" kern="0" dirty="0">
                <a:solidFill>
                  <a:srgbClr val="2E8B2E"/>
                </a:solidFill>
                <a:latin typeface="Calibri" pitchFamily="34" charset="0"/>
                <a:ea typeface="Calibri" pitchFamily="34" charset="-122"/>
                <a:cs typeface="Calibri" pitchFamily="34" charset="-120"/>
              </a:rPr>
              <a:t>CAS 1</a:t>
            </a:r>
            <a:endParaRPr lang="en-US" sz="1200" dirty="0"/>
          </a:p>
        </p:txBody>
      </p:sp>
      <p:sp>
        <p:nvSpPr>
          <p:cNvPr id="9" name="Text 6"/>
          <p:cNvSpPr/>
          <p:nvPr/>
        </p:nvSpPr>
        <p:spPr>
          <a:xfrm>
            <a:off x="548640" y="3520440"/>
            <a:ext cx="3529584" cy="457200"/>
          </a:xfrm>
          <a:prstGeom prst="rect">
            <a:avLst/>
          </a:prstGeom>
          <a:noFill/>
          <a:ln/>
        </p:spPr>
        <p:txBody>
          <a:bodyPr wrap="square" lIns="0" tIns="0" rIns="0" bIns="0" rtlCol="0" anchor="ctr"/>
          <a:lstStyle/>
          <a:p>
            <a:pPr algn="ctr" indent="0" marL="0">
              <a:buNone/>
            </a:pPr>
            <a:r>
              <a:rPr lang="en-US" sz="1900" b="1" dirty="0">
                <a:solidFill>
                  <a:srgbClr val="FFFFFF"/>
                </a:solidFill>
                <a:latin typeface="Georgia" pitchFamily="34" charset="0"/>
                <a:ea typeface="Georgia" pitchFamily="34" charset="-122"/>
                <a:cs typeface="Georgia" pitchFamily="34" charset="-120"/>
              </a:rPr>
              <a:t>Comptage</a:t>
            </a:r>
            <a:endParaRPr lang="en-US" sz="1900" dirty="0"/>
          </a:p>
        </p:txBody>
      </p:sp>
      <p:sp>
        <p:nvSpPr>
          <p:cNvPr id="10" name="Text 7"/>
          <p:cNvSpPr/>
          <p:nvPr/>
        </p:nvSpPr>
        <p:spPr>
          <a:xfrm>
            <a:off x="822960" y="4069080"/>
            <a:ext cx="2980944" cy="457200"/>
          </a:xfrm>
          <a:prstGeom prst="rect">
            <a:avLst/>
          </a:prstGeom>
          <a:noFill/>
          <a:ln/>
        </p:spPr>
        <p:txBody>
          <a:bodyPr wrap="square" lIns="0" tIns="0" rIns="0" bIns="0" rtlCol="0" anchor="t"/>
          <a:lstStyle/>
          <a:p>
            <a:pPr algn="ctr" indent="0" marL="0">
              <a:buNone/>
            </a:pPr>
            <a:r>
              <a:rPr lang="en-US" sz="1200" b="1" dirty="0">
                <a:solidFill>
                  <a:srgbClr val="C9A24B"/>
                </a:solidFill>
                <a:latin typeface="Calibri" pitchFamily="34" charset="0"/>
                <a:ea typeface="Calibri" pitchFamily="34" charset="-122"/>
                <a:cs typeface="Calibri" pitchFamily="34" charset="-120"/>
              </a:rPr>
              <a:t>Cimenterie privée — M'Sila</a:t>
            </a:r>
            <a:endParaRPr lang="en-US" sz="1200" dirty="0"/>
          </a:p>
        </p:txBody>
      </p:sp>
      <p:sp>
        <p:nvSpPr>
          <p:cNvPr id="11" name="Text 8"/>
          <p:cNvSpPr/>
          <p:nvPr/>
        </p:nvSpPr>
        <p:spPr>
          <a:xfrm>
            <a:off x="822960" y="4526280"/>
            <a:ext cx="2980944" cy="1097280"/>
          </a:xfrm>
          <a:prstGeom prst="rect">
            <a:avLst/>
          </a:prstGeom>
          <a:noFill/>
          <a:ln/>
        </p:spPr>
        <p:txBody>
          <a:bodyPr wrap="square" lIns="0" tIns="0" rIns="0" bIns="0" rtlCol="0" anchor="t"/>
          <a:lstStyle/>
          <a:p>
            <a:pPr algn="ctr" indent="0" marL="0">
              <a:lnSpc>
                <a:spcPct val="105000"/>
              </a:lnSpc>
              <a:buNone/>
            </a:pPr>
            <a:r>
              <a:rPr lang="en-US" sz="1150" dirty="0">
                <a:solidFill>
                  <a:srgbClr val="C8D4E8"/>
                </a:solidFill>
                <a:latin typeface="Calibri" pitchFamily="34" charset="0"/>
                <a:ea typeface="Calibri" pitchFamily="34" charset="-122"/>
                <a:cs typeface="Calibri" pitchFamily="34" charset="-120"/>
              </a:rPr>
              <a:t>Test de quantités sur silos de clinker</a:t>
            </a:r>
            <a:endParaRPr lang="en-US" sz="1150" dirty="0"/>
          </a:p>
        </p:txBody>
      </p:sp>
      <p:sp>
        <p:nvSpPr>
          <p:cNvPr id="12" name="Shape 9"/>
          <p:cNvSpPr/>
          <p:nvPr/>
        </p:nvSpPr>
        <p:spPr>
          <a:xfrm>
            <a:off x="4325112" y="1828800"/>
            <a:ext cx="3529584" cy="4023360"/>
          </a:xfrm>
          <a:prstGeom prst="roundRect">
            <a:avLst>
              <a:gd name="adj" fmla="val 2073"/>
            </a:avLst>
          </a:prstGeom>
          <a:solidFill>
            <a:srgbClr val="1E3A6E"/>
          </a:solidFill>
          <a:ln w="12700">
            <a:solidFill>
              <a:srgbClr val="2C4980"/>
            </a:solidFill>
            <a:prstDash val="solid"/>
          </a:ln>
        </p:spPr>
      </p:sp>
      <p:sp>
        <p:nvSpPr>
          <p:cNvPr id="13" name="Shape 10"/>
          <p:cNvSpPr/>
          <p:nvPr/>
        </p:nvSpPr>
        <p:spPr>
          <a:xfrm>
            <a:off x="5632704" y="2148840"/>
            <a:ext cx="914400" cy="914400"/>
          </a:xfrm>
          <a:prstGeom prst="ellipse">
            <a:avLst/>
          </a:prstGeom>
          <a:solidFill>
            <a:srgbClr val="0C7C8C"/>
          </a:solidFill>
          <a:ln/>
        </p:spPr>
      </p:sp>
      <p:pic>
        <p:nvPicPr>
          <p:cNvPr id="14" name="Image 1" descr="icons/calculator.png">    </p:cNvPr>
          <p:cNvPicPr>
            <a:picLocks noChangeAspect="1"/>
          </p:cNvPicPr>
          <p:nvPr/>
        </p:nvPicPr>
        <p:blipFill>
          <a:blip r:embed="rId2"/>
          <a:stretch>
            <a:fillRect/>
          </a:stretch>
        </p:blipFill>
        <p:spPr>
          <a:xfrm>
            <a:off x="5861304" y="2377440"/>
            <a:ext cx="457200" cy="457200"/>
          </a:xfrm>
          <a:prstGeom prst="rect">
            <a:avLst/>
          </a:prstGeom>
        </p:spPr>
      </p:pic>
      <p:sp>
        <p:nvSpPr>
          <p:cNvPr id="15" name="Text 11"/>
          <p:cNvSpPr/>
          <p:nvPr/>
        </p:nvSpPr>
        <p:spPr>
          <a:xfrm>
            <a:off x="4325112" y="3200400"/>
            <a:ext cx="3529584" cy="320040"/>
          </a:xfrm>
          <a:prstGeom prst="rect">
            <a:avLst/>
          </a:prstGeom>
          <a:noFill/>
          <a:ln/>
        </p:spPr>
        <p:txBody>
          <a:bodyPr wrap="square" lIns="0" tIns="0" rIns="0" bIns="0" rtlCol="0" anchor="ctr"/>
          <a:lstStyle/>
          <a:p>
            <a:pPr algn="ctr" indent="0" marL="0">
              <a:buNone/>
            </a:pPr>
            <a:r>
              <a:rPr lang="en-US" sz="1200" b="1" spc="100" kern="0" dirty="0">
                <a:solidFill>
                  <a:srgbClr val="0C7C8C"/>
                </a:solidFill>
                <a:latin typeface="Calibri" pitchFamily="34" charset="0"/>
                <a:ea typeface="Calibri" pitchFamily="34" charset="-122"/>
                <a:cs typeface="Calibri" pitchFamily="34" charset="-120"/>
              </a:rPr>
              <a:t>CAS 2</a:t>
            </a:r>
            <a:endParaRPr lang="en-US" sz="1200" dirty="0"/>
          </a:p>
        </p:txBody>
      </p:sp>
      <p:sp>
        <p:nvSpPr>
          <p:cNvPr id="16" name="Text 12"/>
          <p:cNvSpPr/>
          <p:nvPr/>
        </p:nvSpPr>
        <p:spPr>
          <a:xfrm>
            <a:off x="4325112" y="3520440"/>
            <a:ext cx="3529584" cy="457200"/>
          </a:xfrm>
          <a:prstGeom prst="rect">
            <a:avLst/>
          </a:prstGeom>
          <a:noFill/>
          <a:ln/>
        </p:spPr>
        <p:txBody>
          <a:bodyPr wrap="square" lIns="0" tIns="0" rIns="0" bIns="0" rtlCol="0" anchor="ctr"/>
          <a:lstStyle/>
          <a:p>
            <a:pPr algn="ctr" indent="0" marL="0">
              <a:buNone/>
            </a:pPr>
            <a:r>
              <a:rPr lang="en-US" sz="1900" b="1" dirty="0">
                <a:solidFill>
                  <a:srgbClr val="FFFFFF"/>
                </a:solidFill>
                <a:latin typeface="Georgia" pitchFamily="34" charset="0"/>
                <a:ea typeface="Georgia" pitchFamily="34" charset="-122"/>
                <a:cs typeface="Georgia" pitchFamily="34" charset="-120"/>
              </a:rPr>
              <a:t>Valorisation</a:t>
            </a:r>
            <a:endParaRPr lang="en-US" sz="1900" dirty="0"/>
          </a:p>
        </p:txBody>
      </p:sp>
      <p:sp>
        <p:nvSpPr>
          <p:cNvPr id="17" name="Text 13"/>
          <p:cNvSpPr/>
          <p:nvPr/>
        </p:nvSpPr>
        <p:spPr>
          <a:xfrm>
            <a:off x="4599432" y="4069080"/>
            <a:ext cx="2980944" cy="457200"/>
          </a:xfrm>
          <a:prstGeom prst="rect">
            <a:avLst/>
          </a:prstGeom>
          <a:noFill/>
          <a:ln/>
        </p:spPr>
        <p:txBody>
          <a:bodyPr wrap="square" lIns="0" tIns="0" rIns="0" bIns="0" rtlCol="0" anchor="t"/>
          <a:lstStyle/>
          <a:p>
            <a:pPr algn="ctr" indent="0" marL="0">
              <a:buNone/>
            </a:pPr>
            <a:r>
              <a:rPr lang="en-US" sz="1200" b="1" dirty="0">
                <a:solidFill>
                  <a:srgbClr val="C9A24B"/>
                </a:solidFill>
                <a:latin typeface="Calibri" pitchFamily="34" charset="0"/>
                <a:ea typeface="Calibri" pitchFamily="34" charset="-122"/>
                <a:cs typeface="Calibri" pitchFamily="34" charset="-120"/>
              </a:rPr>
              <a:t>Agroalimentaire — Sétif</a:t>
            </a:r>
            <a:endParaRPr lang="en-US" sz="1200" dirty="0"/>
          </a:p>
        </p:txBody>
      </p:sp>
      <p:sp>
        <p:nvSpPr>
          <p:cNvPr id="18" name="Text 14"/>
          <p:cNvSpPr/>
          <p:nvPr/>
        </p:nvSpPr>
        <p:spPr>
          <a:xfrm>
            <a:off x="4599432" y="4526280"/>
            <a:ext cx="2980944" cy="1097280"/>
          </a:xfrm>
          <a:prstGeom prst="rect">
            <a:avLst/>
          </a:prstGeom>
          <a:noFill/>
          <a:ln/>
        </p:spPr>
        <p:txBody>
          <a:bodyPr wrap="square" lIns="0" tIns="0" rIns="0" bIns="0" rtlCol="0" anchor="t"/>
          <a:lstStyle/>
          <a:p>
            <a:pPr algn="ctr" indent="0" marL="0">
              <a:lnSpc>
                <a:spcPct val="105000"/>
              </a:lnSpc>
              <a:buNone/>
            </a:pPr>
            <a:r>
              <a:rPr lang="en-US" sz="1150" dirty="0">
                <a:solidFill>
                  <a:srgbClr val="C8D4E8"/>
                </a:solidFill>
                <a:latin typeface="Calibri" pitchFamily="34" charset="0"/>
                <a:ea typeface="Calibri" pitchFamily="34" charset="-122"/>
                <a:cs typeface="Calibri" pitchFamily="34" charset="-120"/>
              </a:rPr>
              <a:t>Coût standard d'une référence boisson</a:t>
            </a:r>
            <a:endParaRPr lang="en-US" sz="1150" dirty="0"/>
          </a:p>
        </p:txBody>
      </p:sp>
      <p:sp>
        <p:nvSpPr>
          <p:cNvPr id="19" name="Shape 15"/>
          <p:cNvSpPr/>
          <p:nvPr/>
        </p:nvSpPr>
        <p:spPr>
          <a:xfrm>
            <a:off x="8101584" y="1828800"/>
            <a:ext cx="3529584" cy="4023360"/>
          </a:xfrm>
          <a:prstGeom prst="roundRect">
            <a:avLst>
              <a:gd name="adj" fmla="val 2073"/>
            </a:avLst>
          </a:prstGeom>
          <a:solidFill>
            <a:srgbClr val="1E3A6E"/>
          </a:solidFill>
          <a:ln w="12700">
            <a:solidFill>
              <a:srgbClr val="2C4980"/>
            </a:solidFill>
            <a:prstDash val="solid"/>
          </a:ln>
        </p:spPr>
      </p:sp>
      <p:sp>
        <p:nvSpPr>
          <p:cNvPr id="20" name="Shape 16"/>
          <p:cNvSpPr/>
          <p:nvPr/>
        </p:nvSpPr>
        <p:spPr>
          <a:xfrm>
            <a:off x="9409176" y="2148840"/>
            <a:ext cx="914400" cy="914400"/>
          </a:xfrm>
          <a:prstGeom prst="ellipse">
            <a:avLst/>
          </a:prstGeom>
          <a:solidFill>
            <a:srgbClr val="C9A24B"/>
          </a:solidFill>
          <a:ln/>
        </p:spPr>
      </p:sp>
      <p:pic>
        <p:nvPicPr>
          <p:cNvPr id="21" name="Image 2" descr="icons/percent.png">    </p:cNvPr>
          <p:cNvPicPr>
            <a:picLocks noChangeAspect="1"/>
          </p:cNvPicPr>
          <p:nvPr/>
        </p:nvPicPr>
        <p:blipFill>
          <a:blip r:embed="rId3"/>
          <a:stretch>
            <a:fillRect/>
          </a:stretch>
        </p:blipFill>
        <p:spPr>
          <a:xfrm>
            <a:off x="9637776" y="2377440"/>
            <a:ext cx="457200" cy="457200"/>
          </a:xfrm>
          <a:prstGeom prst="rect">
            <a:avLst/>
          </a:prstGeom>
        </p:spPr>
      </p:pic>
      <p:sp>
        <p:nvSpPr>
          <p:cNvPr id="22" name="Text 17"/>
          <p:cNvSpPr/>
          <p:nvPr/>
        </p:nvSpPr>
        <p:spPr>
          <a:xfrm>
            <a:off x="8101584" y="3200400"/>
            <a:ext cx="3529584" cy="320040"/>
          </a:xfrm>
          <a:prstGeom prst="rect">
            <a:avLst/>
          </a:prstGeom>
          <a:noFill/>
          <a:ln/>
        </p:spPr>
        <p:txBody>
          <a:bodyPr wrap="square" lIns="0" tIns="0" rIns="0" bIns="0" rtlCol="0" anchor="ctr"/>
          <a:lstStyle/>
          <a:p>
            <a:pPr algn="ctr" indent="0" marL="0">
              <a:buNone/>
            </a:pPr>
            <a:r>
              <a:rPr lang="en-US" sz="1200" b="1" spc="100" kern="0" dirty="0">
                <a:solidFill>
                  <a:srgbClr val="C9A24B"/>
                </a:solidFill>
                <a:latin typeface="Calibri" pitchFamily="34" charset="0"/>
                <a:ea typeface="Calibri" pitchFamily="34" charset="-122"/>
                <a:cs typeface="Calibri" pitchFamily="34" charset="-120"/>
              </a:rPr>
              <a:t>CAS 3</a:t>
            </a:r>
            <a:endParaRPr lang="en-US" sz="1200" dirty="0"/>
          </a:p>
        </p:txBody>
      </p:sp>
      <p:sp>
        <p:nvSpPr>
          <p:cNvPr id="23" name="Text 18"/>
          <p:cNvSpPr/>
          <p:nvPr/>
        </p:nvSpPr>
        <p:spPr>
          <a:xfrm>
            <a:off x="8101584" y="3520440"/>
            <a:ext cx="3529584" cy="457200"/>
          </a:xfrm>
          <a:prstGeom prst="rect">
            <a:avLst/>
          </a:prstGeom>
          <a:noFill/>
          <a:ln/>
        </p:spPr>
        <p:txBody>
          <a:bodyPr wrap="square" lIns="0" tIns="0" rIns="0" bIns="0" rtlCol="0" anchor="ctr"/>
          <a:lstStyle/>
          <a:p>
            <a:pPr algn="ctr" indent="0" marL="0">
              <a:buNone/>
            </a:pPr>
            <a:r>
              <a:rPr lang="en-US" sz="1900" b="1" dirty="0">
                <a:solidFill>
                  <a:srgbClr val="FFFFFF"/>
                </a:solidFill>
                <a:latin typeface="Georgia" pitchFamily="34" charset="0"/>
                <a:ea typeface="Georgia" pitchFamily="34" charset="-122"/>
                <a:cs typeface="Georgia" pitchFamily="34" charset="-120"/>
              </a:rPr>
              <a:t>Dépréciation</a:t>
            </a:r>
            <a:endParaRPr lang="en-US" sz="1900" dirty="0"/>
          </a:p>
        </p:txBody>
      </p:sp>
      <p:sp>
        <p:nvSpPr>
          <p:cNvPr id="24" name="Text 19"/>
          <p:cNvSpPr/>
          <p:nvPr/>
        </p:nvSpPr>
        <p:spPr>
          <a:xfrm>
            <a:off x="8375904" y="4069080"/>
            <a:ext cx="2980944" cy="457200"/>
          </a:xfrm>
          <a:prstGeom prst="rect">
            <a:avLst/>
          </a:prstGeom>
          <a:noFill/>
          <a:ln/>
        </p:spPr>
        <p:txBody>
          <a:bodyPr wrap="square" lIns="0" tIns="0" rIns="0" bIns="0" rtlCol="0" anchor="t"/>
          <a:lstStyle/>
          <a:p>
            <a:pPr algn="ctr" indent="0" marL="0">
              <a:buNone/>
            </a:pPr>
            <a:r>
              <a:rPr lang="en-US" sz="1200" b="1" dirty="0">
                <a:solidFill>
                  <a:srgbClr val="C9A24B"/>
                </a:solidFill>
                <a:latin typeface="Calibri" pitchFamily="34" charset="0"/>
                <a:ea typeface="Calibri" pitchFamily="34" charset="-122"/>
                <a:cs typeface="Calibri" pitchFamily="34" charset="-120"/>
              </a:rPr>
              <a:t>Distribution auto — Oran</a:t>
            </a:r>
            <a:endParaRPr lang="en-US" sz="1200" dirty="0"/>
          </a:p>
        </p:txBody>
      </p:sp>
      <p:sp>
        <p:nvSpPr>
          <p:cNvPr id="25" name="Text 20"/>
          <p:cNvSpPr/>
          <p:nvPr/>
        </p:nvSpPr>
        <p:spPr>
          <a:xfrm>
            <a:off x="8375904" y="4526280"/>
            <a:ext cx="2980944" cy="1097280"/>
          </a:xfrm>
          <a:prstGeom prst="rect">
            <a:avLst/>
          </a:prstGeom>
          <a:noFill/>
          <a:ln/>
        </p:spPr>
        <p:txBody>
          <a:bodyPr wrap="square" lIns="0" tIns="0" rIns="0" bIns="0" rtlCol="0" anchor="t"/>
          <a:lstStyle/>
          <a:p>
            <a:pPr algn="ctr" indent="0" marL="0">
              <a:lnSpc>
                <a:spcPct val="105000"/>
              </a:lnSpc>
              <a:buNone/>
            </a:pPr>
            <a:r>
              <a:rPr lang="en-US" sz="1150" dirty="0">
                <a:solidFill>
                  <a:srgbClr val="C8D4E8"/>
                </a:solidFill>
                <a:latin typeface="Calibri" pitchFamily="34" charset="0"/>
                <a:ea typeface="Calibri" pitchFamily="34" charset="-122"/>
                <a:cs typeface="Calibri" pitchFamily="34" charset="-120"/>
              </a:rPr>
              <a:t>Provision pour stocks à faible rotation</a:t>
            </a:r>
            <a:endParaRPr lang="en-US" sz="1150" dirty="0"/>
          </a:p>
        </p:txBody>
      </p:sp>
      <p:sp>
        <p:nvSpPr>
          <p:cNvPr id="26" name="Text 21"/>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7" name="Text 22"/>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28" name="Text 23"/>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47</a:t>
            </a:r>
            <a:endParaRPr lang="en-US" sz="85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1 — CIMENTERIE PRIVÉE (M'SILA)</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500" b="1" dirty="0">
                <a:solidFill>
                  <a:srgbClr val="16284F"/>
                </a:solidFill>
                <a:latin typeface="Georgia" pitchFamily="34" charset="0"/>
                <a:ea typeface="Georgia" pitchFamily="34" charset="-122"/>
                <a:cs typeface="Georgia" pitchFamily="34" charset="-120"/>
              </a:rPr>
              <a:t>Test de comptage : 5 silos de clinker</a:t>
            </a:r>
            <a:endParaRPr lang="en-US" sz="2500" dirty="0"/>
          </a:p>
        </p:txBody>
      </p:sp>
      <p:sp>
        <p:nvSpPr>
          <p:cNvPr id="5" name="Text 3"/>
          <p:cNvSpPr/>
          <p:nvPr/>
        </p:nvSpPr>
        <p:spPr>
          <a:xfrm>
            <a:off x="548640" y="1591056"/>
            <a:ext cx="10972800" cy="411480"/>
          </a:xfrm>
          <a:prstGeom prst="rect">
            <a:avLst/>
          </a:prstGeom>
          <a:noFill/>
          <a:ln/>
        </p:spPr>
        <p:txBody>
          <a:bodyPr wrap="square" lIns="0" tIns="0" rIns="0" bIns="0" rtlCol="0" anchor="ctr"/>
          <a:lstStyle/>
          <a:p>
            <a:pPr indent="0" marL="0">
              <a:buNone/>
            </a:pPr>
            <a:r>
              <a:rPr lang="en-US" sz="1250" i="1" dirty="0">
                <a:solidFill>
                  <a:srgbClr val="6B7689"/>
                </a:solidFill>
                <a:latin typeface="Calibri" pitchFamily="34" charset="0"/>
                <a:ea typeface="Calibri" pitchFamily="34" charset="-122"/>
                <a:cs typeface="Calibri" pitchFamily="34" charset="-120"/>
              </a:rPr>
              <a:t>Lors de l'assistance à inventaire (CA 4 milliards DA), vous comptez 5 silos par sondes calibrées. Coût unitaire : 8 500 DA/t.</a:t>
            </a:r>
            <a:endParaRPr lang="en-US" sz="1250" dirty="0"/>
          </a:p>
        </p:txBody>
      </p:sp>
      <p:graphicFrame>
        <p:nvGraphicFramePr>
          <p:cNvPr id="50" name="Table 0"/>
          <p:cNvGraphicFramePr>
            <a:graphicFrameLocks noGrp="1"/>
          </p:cNvGraphicFramePr>
          <p:nvPr>
            <p:extLst>
              <p:ext uri="{D42A27DB-BD31-4B8C-83A1-F6EECF244321}">
                <p14:modId xmlns:p14="http://schemas.microsoft.com/office/powerpoint/2010/main" val="1579011935"/>
              </p:ext>
            </p:extLst>
          </p:nvPr>
        </p:nvGraphicFramePr>
        <p:xfrm>
          <a:off x="548640" y="2103120"/>
          <a:ext cx="6583680" cy="914400"/>
        </p:xfrm>
        <a:graphic>
          <a:graphicData uri="http://schemas.openxmlformats.org/drawingml/2006/table">
            <a:tbl>
              <a:tblPr/>
              <a:tblGrid>
                <a:gridCol w="1463040"/>
                <a:gridCol w="2194560"/>
                <a:gridCol w="2194560"/>
                <a:gridCol w="731520"/>
              </a:tblGrid>
              <a:tr h="475488">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Silo</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Feuille d'inventaire (t)</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Relevé auditeur (t)</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Écart (t)</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47548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Silo 1</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1 240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1 215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+25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7548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Silo 2</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980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990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−10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7548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Silo 3</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1 510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1 480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+30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7548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Silo 4</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BE6E9"/>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720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BE6E9"/>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645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BE6E9"/>
                    </a:solidFill>
                  </a:tcPr>
                </a:tc>
                <a:tc>
                  <a:txBody>
                    <a:bodyPr/>
                    <a:lstStyle/>
                    <a:p>
                      <a:pPr algn="ctr" indent="0" marL="0">
                        <a:buNone/>
                      </a:pPr>
                      <a:r>
                        <a:rPr lang="en-US" sz="1250" b="1" dirty="0">
                          <a:solidFill>
                            <a:srgbClr val="C8102E"/>
                          </a:solidFill>
                          <a:latin typeface="Calibri" pitchFamily="34" charset="0"/>
                          <a:ea typeface="Calibri" pitchFamily="34" charset="-122"/>
                          <a:cs typeface="Calibri" pitchFamily="34" charset="-120"/>
                        </a:rPr>
                        <a:t>+75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BE6E9"/>
                    </a:solidFill>
                  </a:tcPr>
                </a:tc>
              </a:tr>
              <a:tr h="47548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Silo 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1 050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1 055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7" name="Shape 4"/>
          <p:cNvSpPr/>
          <p:nvPr/>
        </p:nvSpPr>
        <p:spPr>
          <a:xfrm>
            <a:off x="7406640" y="2103120"/>
            <a:ext cx="4233672" cy="3566160"/>
          </a:xfrm>
          <a:prstGeom prst="roundRect">
            <a:avLst>
              <a:gd name="adj" fmla="val 1538"/>
            </a:avLst>
          </a:prstGeom>
          <a:solidFill>
            <a:srgbClr val="16284F"/>
          </a:solidFill>
          <a:ln/>
        </p:spPr>
      </p:sp>
      <p:sp>
        <p:nvSpPr>
          <p:cNvPr id="8" name="Text 5"/>
          <p:cNvSpPr/>
          <p:nvPr/>
        </p:nvSpPr>
        <p:spPr>
          <a:xfrm>
            <a:off x="7680960" y="2286000"/>
            <a:ext cx="3657600" cy="320040"/>
          </a:xfrm>
          <a:prstGeom prst="rect">
            <a:avLst/>
          </a:prstGeom>
          <a:noFill/>
          <a:ln/>
        </p:spPr>
        <p:txBody>
          <a:bodyPr wrap="square" lIns="0" tIns="0" rIns="0" bIns="0" rtlCol="0" anchor="ctr"/>
          <a:lstStyle/>
          <a:p>
            <a:pPr indent="0" marL="0">
              <a:buNone/>
            </a:pPr>
            <a:r>
              <a:rPr lang="en-US" sz="1300" b="1" dirty="0">
                <a:solidFill>
                  <a:srgbClr val="C9A24B"/>
                </a:solidFill>
                <a:latin typeface="Georgia" pitchFamily="34" charset="0"/>
                <a:ea typeface="Georgia" pitchFamily="34" charset="-122"/>
                <a:cs typeface="Georgia" pitchFamily="34" charset="-120"/>
              </a:rPr>
              <a:t>Lecture</a:t>
            </a:r>
            <a:endParaRPr lang="en-US" sz="1300" dirty="0"/>
          </a:p>
        </p:txBody>
      </p:sp>
      <p:sp>
        <p:nvSpPr>
          <p:cNvPr id="9" name="Text 6"/>
          <p:cNvSpPr/>
          <p:nvPr/>
        </p:nvSpPr>
        <p:spPr>
          <a:xfrm>
            <a:off x="7680960" y="2651760"/>
            <a:ext cx="3703320" cy="2834640"/>
          </a:xfrm>
          <a:prstGeom prst="rect">
            <a:avLst/>
          </a:prstGeom>
          <a:noFill/>
          <a:ln/>
        </p:spPr>
        <p:txBody>
          <a:bodyPr wrap="square" lIns="0" tIns="0" rIns="0" bIns="0" rtlCol="0" anchor="t"/>
          <a:lstStyle/>
          <a:p>
            <a:pPr indent="0" marL="0">
              <a:lnSpc>
                <a:spcPct val="108000"/>
              </a:lnSpc>
              <a:buNone/>
            </a:pPr>
            <a:r>
              <a:rPr lang="en-US" sz="1300" dirty="0">
                <a:solidFill>
                  <a:srgbClr val="DCE6F4"/>
                </a:solidFill>
              </a:rPr>
              <a:t>Écart net : </a:t>
            </a:r>
            <a:pPr indent="0" marL="0">
              <a:lnSpc>
                <a:spcPct val="108000"/>
              </a:lnSpc>
              <a:buNone/>
            </a:pPr>
            <a:r>
              <a:rPr lang="en-US" sz="1300" b="1" dirty="0">
                <a:solidFill>
                  <a:srgbClr val="FFFFFF"/>
                </a:solidFill>
              </a:rPr>
              <a:t>+115 t</a:t>
            </a:r>
            <a:pPr indent="0" marL="0">
              <a:lnSpc>
                <a:spcPct val="108000"/>
              </a:lnSpc>
              <a:buNone/>
            </a:pPr>
            <a:r>
              <a:rPr lang="en-US" sz="1300" dirty="0">
                <a:solidFill>
                  <a:srgbClr val="DCE6F4"/>
                </a:solidFill>
              </a:rPr>
              <a:t> en faveur du comptable, soit </a:t>
            </a:r>
            <a:pPr indent="0" marL="0">
              <a:lnSpc>
                <a:spcPct val="108000"/>
              </a:lnSpc>
              <a:buNone/>
            </a:pPr>
            <a:r>
              <a:rPr lang="en-US" sz="1300" b="1" dirty="0">
                <a:solidFill>
                  <a:srgbClr val="C9A24B"/>
                </a:solidFill>
              </a:rPr>
              <a:t>977 500 DA.
</a:t>
            </a:r>
            <a:endParaRPr lang="en-US" sz="1300" dirty="0"/>
          </a:p>
          <a:p>
            <a:pPr indent="0" marL="0">
              <a:lnSpc>
                <a:spcPct val="108000"/>
              </a:lnSpc>
              <a:buNone/>
            </a:pPr>
            <a:r>
              <a:rPr lang="en-US" sz="1250" dirty="0">
                <a:solidFill>
                  <a:srgbClr val="DCE6F4"/>
                </a:solidFill>
              </a:rPr>
              <a:t>Sur matière en silo, des écarts de mesure sont normaux — mais le silo 4 affiche un écart de 10 % qui mérite investigation.</a:t>
            </a:r>
            <a:endParaRPr lang="en-US" sz="1300" dirty="0"/>
          </a:p>
        </p:txBody>
      </p:sp>
      <p:sp>
        <p:nvSpPr>
          <p:cNvPr id="10" name="Text 7"/>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8"/>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12" name="Text 9"/>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48</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DÉROULÉ PÉDAGOGIQUE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Chronogramme détaillé de la journée</a:t>
            </a:r>
            <a:endParaRPr lang="en-US" sz="2800" dirty="0"/>
          </a:p>
        </p:txBody>
      </p:sp>
      <p:graphicFrame>
        <p:nvGraphicFramePr>
          <p:cNvPr id="6" name="Table 0"/>
          <p:cNvGraphicFramePr>
            <a:graphicFrameLocks noGrp="1"/>
          </p:cNvGraphicFramePr>
          <p:nvPr>
            <p:extLst>
              <p:ext uri="{D42A27DB-BD31-4B8C-83A1-F6EECF244321}">
                <p14:modId xmlns:p14="http://schemas.microsoft.com/office/powerpoint/2010/main" val="1579011935"/>
              </p:ext>
            </p:extLst>
          </p:nvPr>
        </p:nvGraphicFramePr>
        <p:xfrm>
          <a:off x="548640" y="1737360"/>
          <a:ext cx="11091672" cy="914400"/>
        </p:xfrm>
        <a:graphic>
          <a:graphicData uri="http://schemas.openxmlformats.org/drawingml/2006/table">
            <a:tbl>
              <a:tblPr/>
              <a:tblGrid>
                <a:gridCol w="1234440"/>
                <a:gridCol w="6035040"/>
                <a:gridCol w="1920240"/>
                <a:gridCol w="1901952"/>
              </a:tblGrid>
              <a:tr h="420624">
                <a:tc>
                  <a:txBody>
                    <a:bodyPr/>
                    <a:lstStyle/>
                    <a:p>
                      <a:pPr indent="0" marL="0">
                        <a:buNone/>
                      </a:pPr>
                      <a:r>
                        <a:rPr lang="en-US" sz="1200" b="1" dirty="0">
                          <a:solidFill>
                            <a:srgbClr val="FFFFFF"/>
                          </a:solidFill>
                          <a:latin typeface="Calibri" pitchFamily="34" charset="0"/>
                          <a:ea typeface="Calibri" pitchFamily="34" charset="-122"/>
                          <a:cs typeface="Calibri" pitchFamily="34" charset="-120"/>
                        </a:rPr>
                        <a:t>Horaire</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indent="0" marL="0">
                        <a:buNone/>
                      </a:pPr>
                      <a:r>
                        <a:rPr lang="en-US" sz="1200" b="1" dirty="0">
                          <a:solidFill>
                            <a:srgbClr val="FFFFFF"/>
                          </a:solidFill>
                          <a:latin typeface="Calibri" pitchFamily="34" charset="0"/>
                          <a:ea typeface="Calibri" pitchFamily="34" charset="-122"/>
                          <a:cs typeface="Calibri" pitchFamily="34" charset="-120"/>
                        </a:rPr>
                        <a:t>Séquence</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indent="0" marL="0">
                        <a:buNone/>
                      </a:pPr>
                      <a:r>
                        <a:rPr lang="en-US" sz="1200" b="1" dirty="0">
                          <a:solidFill>
                            <a:srgbClr val="FFFFFF"/>
                          </a:solidFill>
                          <a:latin typeface="Calibri" pitchFamily="34" charset="0"/>
                          <a:ea typeface="Calibri" pitchFamily="34" charset="-122"/>
                          <a:cs typeface="Calibri" pitchFamily="34" charset="-120"/>
                        </a:rPr>
                        <a:t>Modalité</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indent="0" marL="0">
                        <a:buNone/>
                      </a:pPr>
                      <a:r>
                        <a:rPr lang="en-US" sz="1200" b="1" dirty="0">
                          <a:solidFill>
                            <a:srgbClr val="FFFFFF"/>
                          </a:solidFill>
                          <a:latin typeface="Calibri" pitchFamily="34" charset="0"/>
                          <a:ea typeface="Calibri" pitchFamily="34" charset="-122"/>
                          <a:cs typeface="Calibri" pitchFamily="34" charset="-120"/>
                        </a:rPr>
                        <a:t>Outils</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08h30</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Quizz de reprise et synthèse du Jour 4</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Plénière</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08h45</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Immobilisations incorporelles (compte 20) — R&amp;D capitalisée</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Cas pratique</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36 · 37</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10h00</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Immobilisations corporelles (compte 21)</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Atelier</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38</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11h00</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Immobilisations financières (compte 26)</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Exposé + cas</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39</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13h30</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Stocks (compte 3) : quantités, valorisation, dépréciation</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Triple cas</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40 · 41 · 42</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15h00</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Créances clients (compte 41) et autres créances</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Cas pratique</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43 · 44</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15h45</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Trésorerie (classe 5)</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Cas</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45</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16h15</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Écarts de conversion et comptes de régularisation</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Exposé</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46 · 47</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20624">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16h30</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Cas de synthèse SOMITECH + quizz de fin de journée</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Intégration</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150" b="1" dirty="0">
                          <a:solidFill>
                            <a:srgbClr val="0C7C8C"/>
                          </a:solidFill>
                          <a:latin typeface="Calibri" pitchFamily="34" charset="0"/>
                          <a:ea typeface="Calibri" pitchFamily="34" charset="-122"/>
                          <a:cs typeface="Calibri" pitchFamily="34" charset="-120"/>
                        </a:rPr>
                        <a:t>36–47</a:t>
                      </a:r>
                      <a:endParaRPr lang="en-US" sz="11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Introduction</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a:t>
            </a:r>
            <a:endParaRPr lang="en-US" sz="8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1 — CORRIGÉ</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Démarche d'audit proposée</a:t>
            </a:r>
            <a:endParaRPr lang="en-US" sz="2600" dirty="0"/>
          </a:p>
        </p:txBody>
      </p:sp>
      <p:sp>
        <p:nvSpPr>
          <p:cNvPr id="5" name="Shape 3"/>
          <p:cNvSpPr/>
          <p:nvPr/>
        </p:nvSpPr>
        <p:spPr>
          <a:xfrm>
            <a:off x="548640" y="1783080"/>
            <a:ext cx="5408676" cy="2103120"/>
          </a:xfrm>
          <a:prstGeom prst="roundRect">
            <a:avLst>
              <a:gd name="adj" fmla="val 2174"/>
            </a:avLst>
          </a:prstGeom>
          <a:solidFill>
            <a:srgbClr val="F4F7FB"/>
          </a:solidFill>
          <a:ln w="12700">
            <a:solidFill>
              <a:srgbClr val="E2E9F2"/>
            </a:solidFill>
            <a:prstDash val="solid"/>
          </a:ln>
        </p:spPr>
      </p:sp>
      <p:sp>
        <p:nvSpPr>
          <p:cNvPr id="6" name="Shape 4"/>
          <p:cNvSpPr/>
          <p:nvPr/>
        </p:nvSpPr>
        <p:spPr>
          <a:xfrm>
            <a:off x="713232" y="2583180"/>
            <a:ext cx="502920" cy="502920"/>
          </a:xfrm>
          <a:prstGeom prst="ellipse">
            <a:avLst/>
          </a:prstGeom>
          <a:solidFill>
            <a:srgbClr val="2E8B2E"/>
          </a:solidFill>
          <a:ln/>
        </p:spPr>
      </p:sp>
      <p:sp>
        <p:nvSpPr>
          <p:cNvPr id="7" name="Text 5"/>
          <p:cNvSpPr/>
          <p:nvPr/>
        </p:nvSpPr>
        <p:spPr>
          <a:xfrm>
            <a:off x="713232"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1</a:t>
            </a:r>
            <a:endParaRPr lang="en-US" sz="1700" dirty="0"/>
          </a:p>
        </p:txBody>
      </p:sp>
      <p:sp>
        <p:nvSpPr>
          <p:cNvPr id="8" name="Text 6"/>
          <p:cNvSpPr/>
          <p:nvPr/>
        </p:nvSpPr>
        <p:spPr>
          <a:xfrm>
            <a:off x="1325880"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Recompter le silo 4
</a:t>
            </a:r>
            <a:endParaRPr lang="en-US" sz="1250" dirty="0"/>
          </a:p>
          <a:p>
            <a:pPr indent="0" marL="0">
              <a:lnSpc>
                <a:spcPct val="98000"/>
              </a:lnSpc>
              <a:buNone/>
            </a:pPr>
            <a:r>
              <a:rPr lang="en-US" sz="1050" dirty="0">
                <a:solidFill>
                  <a:srgbClr val="3A4458"/>
                </a:solidFill>
              </a:rPr>
              <a:t>Demander à l'entité un recomptage contradictoire du silo à écart de 10 %.</a:t>
            </a:r>
            <a:endParaRPr lang="en-US" sz="1250" dirty="0"/>
          </a:p>
        </p:txBody>
      </p:sp>
      <p:sp>
        <p:nvSpPr>
          <p:cNvPr id="9" name="Shape 7"/>
          <p:cNvSpPr/>
          <p:nvPr/>
        </p:nvSpPr>
        <p:spPr>
          <a:xfrm>
            <a:off x="548640" y="4069080"/>
            <a:ext cx="5408676" cy="2103120"/>
          </a:xfrm>
          <a:prstGeom prst="roundRect">
            <a:avLst>
              <a:gd name="adj" fmla="val 2174"/>
            </a:avLst>
          </a:prstGeom>
          <a:solidFill>
            <a:srgbClr val="F4F7FB"/>
          </a:solidFill>
          <a:ln w="12700">
            <a:solidFill>
              <a:srgbClr val="E2E9F2"/>
            </a:solidFill>
            <a:prstDash val="solid"/>
          </a:ln>
        </p:spPr>
      </p:sp>
      <p:sp>
        <p:nvSpPr>
          <p:cNvPr id="10" name="Shape 8"/>
          <p:cNvSpPr/>
          <p:nvPr/>
        </p:nvSpPr>
        <p:spPr>
          <a:xfrm>
            <a:off x="713232" y="4869180"/>
            <a:ext cx="502920" cy="502920"/>
          </a:xfrm>
          <a:prstGeom prst="ellipse">
            <a:avLst/>
          </a:prstGeom>
          <a:solidFill>
            <a:srgbClr val="0C7C8C"/>
          </a:solidFill>
          <a:ln/>
        </p:spPr>
      </p:sp>
      <p:sp>
        <p:nvSpPr>
          <p:cNvPr id="11" name="Text 9"/>
          <p:cNvSpPr/>
          <p:nvPr/>
        </p:nvSpPr>
        <p:spPr>
          <a:xfrm>
            <a:off x="713232"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2</a:t>
            </a:r>
            <a:endParaRPr lang="en-US" sz="1700" dirty="0"/>
          </a:p>
        </p:txBody>
      </p:sp>
      <p:sp>
        <p:nvSpPr>
          <p:cNvPr id="12" name="Text 10"/>
          <p:cNvSpPr/>
          <p:nvPr/>
        </p:nvSpPr>
        <p:spPr>
          <a:xfrm>
            <a:off x="1325880"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Examiner la procédure de mesure
</a:t>
            </a:r>
            <a:endParaRPr lang="en-US" sz="1250" dirty="0"/>
          </a:p>
          <a:p>
            <a:pPr indent="0" marL="0">
              <a:lnSpc>
                <a:spcPct val="98000"/>
              </a:lnSpc>
              <a:buNone/>
            </a:pPr>
            <a:r>
              <a:rPr lang="en-US" sz="1050" dirty="0">
                <a:solidFill>
                  <a:srgbClr val="3A4458"/>
                </a:solidFill>
              </a:rPr>
              <a:t>Apprécier la fiabilité de la procédure habituelle de mesure de l'entité (sondes, calibration).</a:t>
            </a:r>
            <a:endParaRPr lang="en-US" sz="1250" dirty="0"/>
          </a:p>
        </p:txBody>
      </p:sp>
      <p:sp>
        <p:nvSpPr>
          <p:cNvPr id="13" name="Shape 11"/>
          <p:cNvSpPr/>
          <p:nvPr/>
        </p:nvSpPr>
        <p:spPr>
          <a:xfrm>
            <a:off x="6231636" y="1783080"/>
            <a:ext cx="5408676" cy="2103120"/>
          </a:xfrm>
          <a:prstGeom prst="roundRect">
            <a:avLst>
              <a:gd name="adj" fmla="val 2174"/>
            </a:avLst>
          </a:prstGeom>
          <a:solidFill>
            <a:srgbClr val="F4F7FB"/>
          </a:solidFill>
          <a:ln w="12700">
            <a:solidFill>
              <a:srgbClr val="E2E9F2"/>
            </a:solidFill>
            <a:prstDash val="solid"/>
          </a:ln>
        </p:spPr>
      </p:sp>
      <p:sp>
        <p:nvSpPr>
          <p:cNvPr id="14" name="Shape 12"/>
          <p:cNvSpPr/>
          <p:nvPr/>
        </p:nvSpPr>
        <p:spPr>
          <a:xfrm>
            <a:off x="6396228" y="2583180"/>
            <a:ext cx="502920" cy="502920"/>
          </a:xfrm>
          <a:prstGeom prst="ellipse">
            <a:avLst/>
          </a:prstGeom>
          <a:solidFill>
            <a:srgbClr val="0B5FA5"/>
          </a:solidFill>
          <a:ln/>
        </p:spPr>
      </p:sp>
      <p:sp>
        <p:nvSpPr>
          <p:cNvPr id="15" name="Text 13"/>
          <p:cNvSpPr/>
          <p:nvPr/>
        </p:nvSpPr>
        <p:spPr>
          <a:xfrm>
            <a:off x="6396228"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3</a:t>
            </a:r>
            <a:endParaRPr lang="en-US" sz="1700" dirty="0"/>
          </a:p>
        </p:txBody>
      </p:sp>
      <p:sp>
        <p:nvSpPr>
          <p:cNvPr id="16" name="Text 14"/>
          <p:cNvSpPr/>
          <p:nvPr/>
        </p:nvSpPr>
        <p:spPr>
          <a:xfrm>
            <a:off x="7008876"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Ajustement si confirmé
</a:t>
            </a:r>
            <a:endParaRPr lang="en-US" sz="1250" dirty="0"/>
          </a:p>
          <a:p>
            <a:pPr indent="0" marL="0">
              <a:lnSpc>
                <a:spcPct val="98000"/>
              </a:lnSpc>
              <a:buNone/>
            </a:pPr>
            <a:r>
              <a:rPr lang="en-US" sz="1050" dirty="0">
                <a:solidFill>
                  <a:srgbClr val="3A4458"/>
                </a:solidFill>
              </a:rPr>
              <a:t>Si écarts confirmés : enregistrement d'un ajustement en charges (compte 603 « Variation de stocks »).</a:t>
            </a:r>
            <a:endParaRPr lang="en-US" sz="1250" dirty="0"/>
          </a:p>
        </p:txBody>
      </p:sp>
      <p:sp>
        <p:nvSpPr>
          <p:cNvPr id="17" name="Shape 15"/>
          <p:cNvSpPr/>
          <p:nvPr/>
        </p:nvSpPr>
        <p:spPr>
          <a:xfrm>
            <a:off x="6231636" y="4069080"/>
            <a:ext cx="5408676" cy="2103120"/>
          </a:xfrm>
          <a:prstGeom prst="roundRect">
            <a:avLst>
              <a:gd name="adj" fmla="val 2174"/>
            </a:avLst>
          </a:prstGeom>
          <a:solidFill>
            <a:srgbClr val="F4F7FB"/>
          </a:solidFill>
          <a:ln w="12700">
            <a:solidFill>
              <a:srgbClr val="E2E9F2"/>
            </a:solidFill>
            <a:prstDash val="solid"/>
          </a:ln>
        </p:spPr>
      </p:sp>
      <p:sp>
        <p:nvSpPr>
          <p:cNvPr id="18" name="Shape 16"/>
          <p:cNvSpPr/>
          <p:nvPr/>
        </p:nvSpPr>
        <p:spPr>
          <a:xfrm>
            <a:off x="6396228" y="4869180"/>
            <a:ext cx="502920" cy="502920"/>
          </a:xfrm>
          <a:prstGeom prst="ellipse">
            <a:avLst/>
          </a:prstGeom>
          <a:solidFill>
            <a:srgbClr val="16284F"/>
          </a:solidFill>
          <a:ln/>
        </p:spPr>
      </p:sp>
      <p:sp>
        <p:nvSpPr>
          <p:cNvPr id="19" name="Text 17"/>
          <p:cNvSpPr/>
          <p:nvPr/>
        </p:nvSpPr>
        <p:spPr>
          <a:xfrm>
            <a:off x="6396228"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4</a:t>
            </a:r>
            <a:endParaRPr lang="en-US" sz="1700" dirty="0"/>
          </a:p>
        </p:txBody>
      </p:sp>
      <p:sp>
        <p:nvSpPr>
          <p:cNvPr id="20" name="Text 18"/>
          <p:cNvSpPr/>
          <p:nvPr/>
        </p:nvSpPr>
        <p:spPr>
          <a:xfrm>
            <a:off x="7008876"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Si écart &lt; seuil
</a:t>
            </a:r>
            <a:endParaRPr lang="en-US" sz="1250" dirty="0"/>
          </a:p>
          <a:p>
            <a:pPr indent="0" marL="0">
              <a:lnSpc>
                <a:spcPct val="98000"/>
              </a:lnSpc>
              <a:buNone/>
            </a:pPr>
            <a:r>
              <a:rPr lang="en-US" sz="1050" dirty="0">
                <a:solidFill>
                  <a:srgbClr val="3A4458"/>
                </a:solidFill>
              </a:rPr>
              <a:t>À signaler en lettre NAA 260 sans correction obligatoire.</a:t>
            </a:r>
            <a:endParaRPr lang="en-US" sz="1250" dirty="0"/>
          </a:p>
        </p:txBody>
      </p:sp>
      <p:sp>
        <p:nvSpPr>
          <p:cNvPr id="21" name="Text 1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2" name="Text 2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23" name="Text 2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49</a:t>
            </a:r>
            <a:endParaRPr lang="en-US" sz="85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2 — AGROALIMENTAIRE (SÉTIF)</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500" b="1" dirty="0">
                <a:solidFill>
                  <a:srgbClr val="16284F"/>
                </a:solidFill>
                <a:latin typeface="Georgia" pitchFamily="34" charset="0"/>
                <a:ea typeface="Georgia" pitchFamily="34" charset="-122"/>
                <a:cs typeface="Georgia" pitchFamily="34" charset="-120"/>
              </a:rPr>
              <a:t>Coût standard d'une référence boisson</a:t>
            </a:r>
            <a:endParaRPr lang="en-US" sz="2500" dirty="0"/>
          </a:p>
        </p:txBody>
      </p:sp>
      <p:sp>
        <p:nvSpPr>
          <p:cNvPr id="5" name="Text 3"/>
          <p:cNvSpPr/>
          <p:nvPr/>
        </p:nvSpPr>
        <p:spPr>
          <a:xfrm>
            <a:off x="548640" y="1591056"/>
            <a:ext cx="10972800" cy="457200"/>
          </a:xfrm>
          <a:prstGeom prst="rect">
            <a:avLst/>
          </a:prstGeom>
          <a:noFill/>
          <a:ln/>
        </p:spPr>
        <p:txBody>
          <a:bodyPr wrap="square" lIns="0" tIns="0" rIns="0" bIns="0" rtlCol="0" anchor="ctr"/>
          <a:lstStyle/>
          <a:p>
            <a:pPr indent="0" marL="0">
              <a:buNone/>
            </a:pPr>
            <a:r>
              <a:rPr lang="en-US" sz="1250" i="1" dirty="0">
                <a:solidFill>
                  <a:srgbClr val="6B7689"/>
                </a:solidFill>
                <a:latin typeface="Calibri" pitchFamily="34" charset="0"/>
                <a:ea typeface="Calibri" pitchFamily="34" charset="-122"/>
                <a:cs typeface="Calibri" pitchFamily="34" charset="-120"/>
              </a:rPr>
              <a:t>La référence « Boisson cola 1L » est valorisée à 38 DA/unité (coût standard) dans le compte 35. Marge sur écarts (compte 71) : 2 DA en N vs 6 DA en N-1.</a:t>
            </a:r>
            <a:endParaRPr lang="en-US" sz="1250" dirty="0"/>
          </a:p>
        </p:txBody>
      </p:sp>
      <p:sp>
        <p:nvSpPr>
          <p:cNvPr id="6" name="Shape 4"/>
          <p:cNvSpPr/>
          <p:nvPr/>
        </p:nvSpPr>
        <p:spPr>
          <a:xfrm>
            <a:off x="548640" y="2194560"/>
            <a:ext cx="6400800" cy="530352"/>
          </a:xfrm>
          <a:prstGeom prst="roundRect">
            <a:avLst>
              <a:gd name="adj" fmla="val 6897"/>
            </a:avLst>
          </a:prstGeom>
          <a:solidFill>
            <a:srgbClr val="FFFFFF"/>
          </a:solidFill>
          <a:ln w="12700">
            <a:solidFill>
              <a:srgbClr val="E2E9F2"/>
            </a:solidFill>
            <a:prstDash val="solid"/>
          </a:ln>
        </p:spPr>
      </p:sp>
      <p:sp>
        <p:nvSpPr>
          <p:cNvPr id="7" name="Text 5"/>
          <p:cNvSpPr/>
          <p:nvPr/>
        </p:nvSpPr>
        <p:spPr>
          <a:xfrm>
            <a:off x="777240" y="2194560"/>
            <a:ext cx="4754880" cy="530352"/>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Matières (concentré, sucre, eau, CO2)</a:t>
            </a:r>
            <a:endParaRPr lang="en-US" sz="1250" dirty="0"/>
          </a:p>
        </p:txBody>
      </p:sp>
      <p:sp>
        <p:nvSpPr>
          <p:cNvPr id="8" name="Text 6"/>
          <p:cNvSpPr/>
          <p:nvPr/>
        </p:nvSpPr>
        <p:spPr>
          <a:xfrm>
            <a:off x="5577840" y="2194560"/>
            <a:ext cx="1188720" cy="530352"/>
          </a:xfrm>
          <a:prstGeom prst="rect">
            <a:avLst/>
          </a:prstGeom>
          <a:noFill/>
          <a:ln/>
        </p:spPr>
        <p:txBody>
          <a:bodyPr wrap="square" lIns="0" tIns="0" rIns="0" bIns="0" rtlCol="0" anchor="ctr"/>
          <a:lstStyle/>
          <a:p>
            <a:pPr algn="r" indent="0" marL="0">
              <a:buNone/>
            </a:pPr>
            <a:r>
              <a:rPr lang="en-US" sz="1350" b="1" dirty="0">
                <a:solidFill>
                  <a:srgbClr val="2E8B2E"/>
                </a:solidFill>
                <a:latin typeface="Georgia" pitchFamily="34" charset="0"/>
                <a:ea typeface="Georgia" pitchFamily="34" charset="-122"/>
                <a:cs typeface="Georgia" pitchFamily="34" charset="-120"/>
              </a:rPr>
              <a:t>14 DA</a:t>
            </a:r>
            <a:endParaRPr lang="en-US" sz="1350" dirty="0"/>
          </a:p>
        </p:txBody>
      </p:sp>
      <p:sp>
        <p:nvSpPr>
          <p:cNvPr id="9" name="Shape 7"/>
          <p:cNvSpPr/>
          <p:nvPr/>
        </p:nvSpPr>
        <p:spPr>
          <a:xfrm>
            <a:off x="548640" y="2816352"/>
            <a:ext cx="6400800" cy="530352"/>
          </a:xfrm>
          <a:prstGeom prst="roundRect">
            <a:avLst>
              <a:gd name="adj" fmla="val 6897"/>
            </a:avLst>
          </a:prstGeom>
          <a:solidFill>
            <a:srgbClr val="FFFFFF"/>
          </a:solidFill>
          <a:ln w="12700">
            <a:solidFill>
              <a:srgbClr val="E2E9F2"/>
            </a:solidFill>
            <a:prstDash val="solid"/>
          </a:ln>
        </p:spPr>
      </p:sp>
      <p:sp>
        <p:nvSpPr>
          <p:cNvPr id="10" name="Text 8"/>
          <p:cNvSpPr/>
          <p:nvPr/>
        </p:nvSpPr>
        <p:spPr>
          <a:xfrm>
            <a:off x="777240" y="2816352"/>
            <a:ext cx="4754880" cy="530352"/>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Emballage (PET, bouchon, étiquette)</a:t>
            </a:r>
            <a:endParaRPr lang="en-US" sz="1250" dirty="0"/>
          </a:p>
        </p:txBody>
      </p:sp>
      <p:sp>
        <p:nvSpPr>
          <p:cNvPr id="11" name="Text 9"/>
          <p:cNvSpPr/>
          <p:nvPr/>
        </p:nvSpPr>
        <p:spPr>
          <a:xfrm>
            <a:off x="5577840" y="2816352"/>
            <a:ext cx="1188720" cy="530352"/>
          </a:xfrm>
          <a:prstGeom prst="rect">
            <a:avLst/>
          </a:prstGeom>
          <a:noFill/>
          <a:ln/>
        </p:spPr>
        <p:txBody>
          <a:bodyPr wrap="square" lIns="0" tIns="0" rIns="0" bIns="0" rtlCol="0" anchor="ctr"/>
          <a:lstStyle/>
          <a:p>
            <a:pPr algn="r" indent="0" marL="0">
              <a:buNone/>
            </a:pPr>
            <a:r>
              <a:rPr lang="en-US" sz="1350" b="1" dirty="0">
                <a:solidFill>
                  <a:srgbClr val="2E8B2E"/>
                </a:solidFill>
                <a:latin typeface="Georgia" pitchFamily="34" charset="0"/>
                <a:ea typeface="Georgia" pitchFamily="34" charset="-122"/>
                <a:cs typeface="Georgia" pitchFamily="34" charset="-120"/>
              </a:rPr>
              <a:t>7 DA</a:t>
            </a:r>
            <a:endParaRPr lang="en-US" sz="1350" dirty="0"/>
          </a:p>
        </p:txBody>
      </p:sp>
      <p:sp>
        <p:nvSpPr>
          <p:cNvPr id="12" name="Shape 10"/>
          <p:cNvSpPr/>
          <p:nvPr/>
        </p:nvSpPr>
        <p:spPr>
          <a:xfrm>
            <a:off x="548640" y="3438144"/>
            <a:ext cx="6400800" cy="530352"/>
          </a:xfrm>
          <a:prstGeom prst="roundRect">
            <a:avLst>
              <a:gd name="adj" fmla="val 6897"/>
            </a:avLst>
          </a:prstGeom>
          <a:solidFill>
            <a:srgbClr val="FFFFFF"/>
          </a:solidFill>
          <a:ln w="12700">
            <a:solidFill>
              <a:srgbClr val="E2E9F2"/>
            </a:solidFill>
            <a:prstDash val="solid"/>
          </a:ln>
        </p:spPr>
      </p:sp>
      <p:sp>
        <p:nvSpPr>
          <p:cNvPr id="13" name="Text 11"/>
          <p:cNvSpPr/>
          <p:nvPr/>
        </p:nvSpPr>
        <p:spPr>
          <a:xfrm>
            <a:off x="777240" y="3438144"/>
            <a:ext cx="4754880" cy="530352"/>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Main-d'œuvre directe</a:t>
            </a:r>
            <a:endParaRPr lang="en-US" sz="1250" dirty="0"/>
          </a:p>
        </p:txBody>
      </p:sp>
      <p:sp>
        <p:nvSpPr>
          <p:cNvPr id="14" name="Text 12"/>
          <p:cNvSpPr/>
          <p:nvPr/>
        </p:nvSpPr>
        <p:spPr>
          <a:xfrm>
            <a:off x="5577840" y="3438144"/>
            <a:ext cx="1188720" cy="530352"/>
          </a:xfrm>
          <a:prstGeom prst="rect">
            <a:avLst/>
          </a:prstGeom>
          <a:noFill/>
          <a:ln/>
        </p:spPr>
        <p:txBody>
          <a:bodyPr wrap="square" lIns="0" tIns="0" rIns="0" bIns="0" rtlCol="0" anchor="ctr"/>
          <a:lstStyle/>
          <a:p>
            <a:pPr algn="r" indent="0" marL="0">
              <a:buNone/>
            </a:pPr>
            <a:r>
              <a:rPr lang="en-US" sz="1350" b="1" dirty="0">
                <a:solidFill>
                  <a:srgbClr val="2E8B2E"/>
                </a:solidFill>
                <a:latin typeface="Georgia" pitchFamily="34" charset="0"/>
                <a:ea typeface="Georgia" pitchFamily="34" charset="-122"/>
                <a:cs typeface="Georgia" pitchFamily="34" charset="-120"/>
              </a:rPr>
              <a:t>4 DA</a:t>
            </a:r>
            <a:endParaRPr lang="en-US" sz="1350" dirty="0"/>
          </a:p>
        </p:txBody>
      </p:sp>
      <p:sp>
        <p:nvSpPr>
          <p:cNvPr id="15" name="Shape 13"/>
          <p:cNvSpPr/>
          <p:nvPr/>
        </p:nvSpPr>
        <p:spPr>
          <a:xfrm>
            <a:off x="548640" y="4059936"/>
            <a:ext cx="6400800" cy="530352"/>
          </a:xfrm>
          <a:prstGeom prst="roundRect">
            <a:avLst>
              <a:gd name="adj" fmla="val 6897"/>
            </a:avLst>
          </a:prstGeom>
          <a:solidFill>
            <a:srgbClr val="FFFFFF"/>
          </a:solidFill>
          <a:ln w="12700">
            <a:solidFill>
              <a:srgbClr val="E2E9F2"/>
            </a:solidFill>
            <a:prstDash val="solid"/>
          </a:ln>
        </p:spPr>
      </p:sp>
      <p:sp>
        <p:nvSpPr>
          <p:cNvPr id="16" name="Text 14"/>
          <p:cNvSpPr/>
          <p:nvPr/>
        </p:nvSpPr>
        <p:spPr>
          <a:xfrm>
            <a:off x="777240" y="4059936"/>
            <a:ext cx="4754880" cy="530352"/>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Charges indirectes de production</a:t>
            </a:r>
            <a:endParaRPr lang="en-US" sz="1250" dirty="0"/>
          </a:p>
        </p:txBody>
      </p:sp>
      <p:sp>
        <p:nvSpPr>
          <p:cNvPr id="17" name="Text 15"/>
          <p:cNvSpPr/>
          <p:nvPr/>
        </p:nvSpPr>
        <p:spPr>
          <a:xfrm>
            <a:off x="5577840" y="4059936"/>
            <a:ext cx="1188720" cy="530352"/>
          </a:xfrm>
          <a:prstGeom prst="rect">
            <a:avLst/>
          </a:prstGeom>
          <a:noFill/>
          <a:ln/>
        </p:spPr>
        <p:txBody>
          <a:bodyPr wrap="square" lIns="0" tIns="0" rIns="0" bIns="0" rtlCol="0" anchor="ctr"/>
          <a:lstStyle/>
          <a:p>
            <a:pPr algn="r" indent="0" marL="0">
              <a:buNone/>
            </a:pPr>
            <a:r>
              <a:rPr lang="en-US" sz="1350" b="1" dirty="0">
                <a:solidFill>
                  <a:srgbClr val="2E8B2E"/>
                </a:solidFill>
                <a:latin typeface="Georgia" pitchFamily="34" charset="0"/>
                <a:ea typeface="Georgia" pitchFamily="34" charset="-122"/>
                <a:cs typeface="Georgia" pitchFamily="34" charset="-120"/>
              </a:rPr>
              <a:t>11 DA</a:t>
            </a:r>
            <a:endParaRPr lang="en-US" sz="1350" dirty="0"/>
          </a:p>
        </p:txBody>
      </p:sp>
      <p:sp>
        <p:nvSpPr>
          <p:cNvPr id="18" name="Shape 16"/>
          <p:cNvSpPr/>
          <p:nvPr/>
        </p:nvSpPr>
        <p:spPr>
          <a:xfrm>
            <a:off x="548640" y="4681728"/>
            <a:ext cx="6400800" cy="530352"/>
          </a:xfrm>
          <a:prstGeom prst="roundRect">
            <a:avLst>
              <a:gd name="adj" fmla="val 6897"/>
            </a:avLst>
          </a:prstGeom>
          <a:solidFill>
            <a:srgbClr val="EAF1F8"/>
          </a:solidFill>
          <a:ln w="12700">
            <a:solidFill>
              <a:srgbClr val="E2E9F2"/>
            </a:solidFill>
            <a:prstDash val="solid"/>
          </a:ln>
        </p:spPr>
      </p:sp>
      <p:sp>
        <p:nvSpPr>
          <p:cNvPr id="19" name="Text 17"/>
          <p:cNvSpPr/>
          <p:nvPr/>
        </p:nvSpPr>
        <p:spPr>
          <a:xfrm>
            <a:off x="777240" y="4681728"/>
            <a:ext cx="4754880" cy="530352"/>
          </a:xfrm>
          <a:prstGeom prst="rect">
            <a:avLst/>
          </a:prstGeom>
          <a:noFill/>
          <a:ln/>
        </p:spPr>
        <p:txBody>
          <a:bodyPr wrap="square" lIns="0" tIns="0" rIns="0" bIns="0" rtlCol="0" anchor="ctr"/>
          <a:lstStyle/>
          <a:p>
            <a:pPr indent="0" marL="0">
              <a:buNone/>
            </a:pPr>
            <a:r>
              <a:rPr lang="en-US" sz="1250" b="1" dirty="0">
                <a:solidFill>
                  <a:srgbClr val="3A4458"/>
                </a:solidFill>
                <a:latin typeface="Calibri" pitchFamily="34" charset="0"/>
                <a:ea typeface="Calibri" pitchFamily="34" charset="-122"/>
                <a:cs typeface="Calibri" pitchFamily="34" charset="-120"/>
              </a:rPr>
              <a:t>Total coût standard composé</a:t>
            </a:r>
            <a:endParaRPr lang="en-US" sz="1250" dirty="0"/>
          </a:p>
        </p:txBody>
      </p:sp>
      <p:sp>
        <p:nvSpPr>
          <p:cNvPr id="20" name="Text 18"/>
          <p:cNvSpPr/>
          <p:nvPr/>
        </p:nvSpPr>
        <p:spPr>
          <a:xfrm>
            <a:off x="5577840" y="4681728"/>
            <a:ext cx="1188720" cy="530352"/>
          </a:xfrm>
          <a:prstGeom prst="rect">
            <a:avLst/>
          </a:prstGeom>
          <a:noFill/>
          <a:ln/>
        </p:spPr>
        <p:txBody>
          <a:bodyPr wrap="square" lIns="0" tIns="0" rIns="0" bIns="0" rtlCol="0" anchor="ctr"/>
          <a:lstStyle/>
          <a:p>
            <a:pPr algn="r" indent="0" marL="0">
              <a:buNone/>
            </a:pPr>
            <a:r>
              <a:rPr lang="en-US" sz="1350" b="1" dirty="0">
                <a:solidFill>
                  <a:srgbClr val="16284F"/>
                </a:solidFill>
                <a:latin typeface="Georgia" pitchFamily="34" charset="0"/>
                <a:ea typeface="Georgia" pitchFamily="34" charset="-122"/>
                <a:cs typeface="Georgia" pitchFamily="34" charset="-120"/>
              </a:rPr>
              <a:t>36 DA</a:t>
            </a:r>
            <a:endParaRPr lang="en-US" sz="1350" dirty="0"/>
          </a:p>
        </p:txBody>
      </p:sp>
      <p:sp>
        <p:nvSpPr>
          <p:cNvPr id="21" name="Shape 19"/>
          <p:cNvSpPr/>
          <p:nvPr/>
        </p:nvSpPr>
        <p:spPr>
          <a:xfrm>
            <a:off x="548640" y="5303520"/>
            <a:ext cx="6400800" cy="530352"/>
          </a:xfrm>
          <a:prstGeom prst="roundRect">
            <a:avLst>
              <a:gd name="adj" fmla="val 6897"/>
            </a:avLst>
          </a:prstGeom>
          <a:solidFill>
            <a:srgbClr val="16284F"/>
          </a:solidFill>
          <a:ln w="12700">
            <a:solidFill>
              <a:srgbClr val="E2E9F2"/>
            </a:solidFill>
            <a:prstDash val="solid"/>
          </a:ln>
        </p:spPr>
      </p:sp>
      <p:sp>
        <p:nvSpPr>
          <p:cNvPr id="22" name="Text 20"/>
          <p:cNvSpPr/>
          <p:nvPr/>
        </p:nvSpPr>
        <p:spPr>
          <a:xfrm>
            <a:off x="777240" y="5303520"/>
            <a:ext cx="4754880" cy="530352"/>
          </a:xfrm>
          <a:prstGeom prst="rect">
            <a:avLst/>
          </a:prstGeom>
          <a:noFill/>
          <a:ln/>
        </p:spPr>
        <p:txBody>
          <a:bodyPr wrap="square" lIns="0" tIns="0" rIns="0" bIns="0" rtlCol="0" anchor="ctr"/>
          <a:lstStyle/>
          <a:p>
            <a:pPr indent="0" marL="0">
              <a:buNone/>
            </a:pPr>
            <a:r>
              <a:rPr lang="en-US" sz="1250" b="1" dirty="0">
                <a:solidFill>
                  <a:srgbClr val="FFFFFF"/>
                </a:solidFill>
                <a:latin typeface="Calibri" pitchFamily="34" charset="0"/>
                <a:ea typeface="Calibri" pitchFamily="34" charset="-122"/>
                <a:cs typeface="Calibri" pitchFamily="34" charset="-120"/>
              </a:rPr>
              <a:t>Valorisation au compte 35</a:t>
            </a:r>
            <a:endParaRPr lang="en-US" sz="1250" dirty="0"/>
          </a:p>
        </p:txBody>
      </p:sp>
      <p:sp>
        <p:nvSpPr>
          <p:cNvPr id="23" name="Text 21"/>
          <p:cNvSpPr/>
          <p:nvPr/>
        </p:nvSpPr>
        <p:spPr>
          <a:xfrm>
            <a:off x="5577840" y="5303520"/>
            <a:ext cx="1188720" cy="530352"/>
          </a:xfrm>
          <a:prstGeom prst="rect">
            <a:avLst/>
          </a:prstGeom>
          <a:noFill/>
          <a:ln/>
        </p:spPr>
        <p:txBody>
          <a:bodyPr wrap="square" lIns="0" tIns="0" rIns="0" bIns="0" rtlCol="0" anchor="ctr"/>
          <a:lstStyle/>
          <a:p>
            <a:pPr algn="r" indent="0" marL="0">
              <a:buNone/>
            </a:pPr>
            <a:r>
              <a:rPr lang="en-US" sz="1350" b="1" dirty="0">
                <a:solidFill>
                  <a:srgbClr val="C9A24B"/>
                </a:solidFill>
                <a:latin typeface="Georgia" pitchFamily="34" charset="0"/>
                <a:ea typeface="Georgia" pitchFamily="34" charset="-122"/>
                <a:cs typeface="Georgia" pitchFamily="34" charset="-120"/>
              </a:rPr>
              <a:t>38 DA</a:t>
            </a:r>
            <a:endParaRPr lang="en-US" sz="1350" dirty="0"/>
          </a:p>
        </p:txBody>
      </p:sp>
      <p:sp>
        <p:nvSpPr>
          <p:cNvPr id="24" name="Shape 22"/>
          <p:cNvSpPr/>
          <p:nvPr/>
        </p:nvSpPr>
        <p:spPr>
          <a:xfrm>
            <a:off x="7178040" y="2194560"/>
            <a:ext cx="4462272" cy="3657600"/>
          </a:xfrm>
          <a:prstGeom prst="roundRect">
            <a:avLst>
              <a:gd name="adj" fmla="val 1500"/>
            </a:avLst>
          </a:prstGeom>
          <a:solidFill>
            <a:srgbClr val="F4F7FB"/>
          </a:solidFill>
          <a:ln w="16510">
            <a:solidFill>
              <a:srgbClr val="C8102E"/>
            </a:solidFill>
            <a:prstDash val="solid"/>
          </a:ln>
        </p:spPr>
      </p:sp>
      <p:sp>
        <p:nvSpPr>
          <p:cNvPr id="25" name="Shape 23"/>
          <p:cNvSpPr/>
          <p:nvPr/>
        </p:nvSpPr>
        <p:spPr>
          <a:xfrm>
            <a:off x="7406640" y="2377440"/>
            <a:ext cx="502920" cy="502920"/>
          </a:xfrm>
          <a:prstGeom prst="ellipse">
            <a:avLst/>
          </a:prstGeom>
          <a:solidFill>
            <a:srgbClr val="C8102E"/>
          </a:solidFill>
          <a:ln/>
        </p:spPr>
      </p:sp>
      <p:pic>
        <p:nvPicPr>
          <p:cNvPr id="26" name="Image 0" descr="icons/warning_red.png">    </p:cNvPr>
          <p:cNvPicPr>
            <a:picLocks noChangeAspect="1"/>
          </p:cNvPicPr>
          <p:nvPr/>
        </p:nvPicPr>
        <p:blipFill>
          <a:blip r:embed="rId1"/>
          <a:stretch>
            <a:fillRect/>
          </a:stretch>
        </p:blipFill>
        <p:spPr>
          <a:xfrm>
            <a:off x="7519797" y="2490597"/>
            <a:ext cx="276606" cy="276606"/>
          </a:xfrm>
          <a:prstGeom prst="rect">
            <a:avLst/>
          </a:prstGeom>
        </p:spPr>
      </p:pic>
      <p:sp>
        <p:nvSpPr>
          <p:cNvPr id="27" name="Text 24"/>
          <p:cNvSpPr/>
          <p:nvPr/>
        </p:nvSpPr>
        <p:spPr>
          <a:xfrm>
            <a:off x="8046720" y="2423160"/>
            <a:ext cx="3474720" cy="457200"/>
          </a:xfrm>
          <a:prstGeom prst="rect">
            <a:avLst/>
          </a:prstGeom>
          <a:noFill/>
          <a:ln/>
        </p:spPr>
        <p:txBody>
          <a:bodyPr wrap="square" lIns="0" tIns="0" rIns="0" bIns="0" rtlCol="0" anchor="ctr"/>
          <a:lstStyle/>
          <a:p>
            <a:pPr indent="0" marL="0">
              <a:buNone/>
            </a:pPr>
            <a:r>
              <a:rPr lang="en-US" sz="1350" b="1" dirty="0">
                <a:solidFill>
                  <a:srgbClr val="C8102E"/>
                </a:solidFill>
                <a:latin typeface="Georgia" pitchFamily="34" charset="0"/>
                <a:ea typeface="Georgia" pitchFamily="34" charset="-122"/>
                <a:cs typeface="Georgia" pitchFamily="34" charset="-120"/>
              </a:rPr>
              <a:t>Écart de 2 DA à investiguer</a:t>
            </a:r>
            <a:endParaRPr lang="en-US" sz="1350" dirty="0"/>
          </a:p>
        </p:txBody>
      </p:sp>
      <p:sp>
        <p:nvSpPr>
          <p:cNvPr id="28" name="Text 25"/>
          <p:cNvSpPr/>
          <p:nvPr/>
        </p:nvSpPr>
        <p:spPr>
          <a:xfrm>
            <a:off x="7406640" y="3063240"/>
            <a:ext cx="4023360" cy="2651760"/>
          </a:xfrm>
          <a:prstGeom prst="rect">
            <a:avLst/>
          </a:prstGeom>
          <a:noFill/>
          <a:ln/>
        </p:spPr>
        <p:txBody>
          <a:bodyPr wrap="square" lIns="0" tIns="0" rIns="0" bIns="0" rtlCol="0" anchor="t"/>
          <a:lstStyle/>
          <a:p>
            <a:pPr indent="0" marL="0">
              <a:lnSpc>
                <a:spcPct val="108000"/>
              </a:lnSpc>
              <a:buNone/>
            </a:pPr>
            <a:r>
              <a:rPr lang="en-US" sz="1250" dirty="0">
                <a:solidFill>
                  <a:srgbClr val="3A4458"/>
                </a:solidFill>
                <a:latin typeface="Calibri" pitchFamily="34" charset="0"/>
                <a:ea typeface="Calibri" pitchFamily="34" charset="-122"/>
                <a:cs typeface="Calibri" pitchFamily="34" charset="-120"/>
              </a:rPr>
              <a:t>L'écart entre 36 DA (composé) et 38 DA (valorisation) semble absorbé via la marge sur écarts (compte 71). La baisse de l'écart (6 → 2 DA) peut signaler une amélioration de gestion ou un ajustement des standards aux coûts réels.</a:t>
            </a:r>
            <a:endParaRPr lang="en-US" sz="1250" dirty="0"/>
          </a:p>
        </p:txBody>
      </p:sp>
      <p:sp>
        <p:nvSpPr>
          <p:cNvPr id="29" name="Text 26"/>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30" name="Text 27"/>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31" name="Text 28"/>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50</a:t>
            </a:r>
            <a:endParaRPr lang="en-US" sz="85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2 — CORRIGÉ</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Travaux d'audit sur le coût standard</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calculator.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94869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Vérification arithmétique : 14 + 7 + 4 + 11 = 36 DA. Investigation de l'écart de 2 DA absorbé par la marge sur écarts (compte 71).</a:t>
            </a:r>
            <a:endParaRPr lang="en-US" sz="1450" dirty="0"/>
          </a:p>
        </p:txBody>
      </p:sp>
      <p:sp>
        <p:nvSpPr>
          <p:cNvPr id="8" name="Shape 5"/>
          <p:cNvSpPr/>
          <p:nvPr/>
        </p:nvSpPr>
        <p:spPr>
          <a:xfrm>
            <a:off x="594360" y="2914650"/>
            <a:ext cx="658368" cy="658368"/>
          </a:xfrm>
          <a:prstGeom prst="ellipse">
            <a:avLst/>
          </a:prstGeom>
          <a:solidFill>
            <a:srgbClr val="0C7C8C"/>
          </a:solidFill>
          <a:ln/>
        </p:spPr>
      </p:sp>
      <p:pic>
        <p:nvPicPr>
          <p:cNvPr id="9" name="Image 1" descr="icons/search.png">    </p:cNvPr>
          <p:cNvPicPr>
            <a:picLocks noChangeAspect="1"/>
          </p:cNvPicPr>
          <p:nvPr/>
        </p:nvPicPr>
        <p:blipFill>
          <a:blip r:embed="rId2"/>
          <a:stretch>
            <a:fillRect/>
          </a:stretch>
        </p:blipFill>
        <p:spPr>
          <a:xfrm>
            <a:off x="758952" y="3079242"/>
            <a:ext cx="329184" cy="329184"/>
          </a:xfrm>
          <a:prstGeom prst="rect">
            <a:avLst/>
          </a:prstGeom>
        </p:spPr>
      </p:pic>
      <p:sp>
        <p:nvSpPr>
          <p:cNvPr id="10" name="Text 6"/>
          <p:cNvSpPr/>
          <p:nvPr/>
        </p:nvSpPr>
        <p:spPr>
          <a:xfrm>
            <a:off x="1463040" y="2896362"/>
            <a:ext cx="10149840" cy="94869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Examen des composantes : matières (factures, concentré importé soumis au change), emballage (specs), MOD (feuilles de temps, taux horaire), charges indirectes (clé de répartition).</a:t>
            </a:r>
            <a:endParaRPr lang="en-US" sz="1450" dirty="0"/>
          </a:p>
        </p:txBody>
      </p:sp>
      <p:sp>
        <p:nvSpPr>
          <p:cNvPr id="11" name="Shape 7"/>
          <p:cNvSpPr/>
          <p:nvPr/>
        </p:nvSpPr>
        <p:spPr>
          <a:xfrm>
            <a:off x="594360" y="4000500"/>
            <a:ext cx="658368" cy="658368"/>
          </a:xfrm>
          <a:prstGeom prst="ellipse">
            <a:avLst/>
          </a:prstGeom>
          <a:solidFill>
            <a:srgbClr val="2E8B2E"/>
          </a:solidFill>
          <a:ln/>
        </p:spPr>
      </p:sp>
      <p:pic>
        <p:nvPicPr>
          <p:cNvPr id="12" name="Image 2" descr="icons/sync.png">    </p:cNvPr>
          <p:cNvPicPr>
            <a:picLocks noChangeAspect="1"/>
          </p:cNvPicPr>
          <p:nvPr/>
        </p:nvPicPr>
        <p:blipFill>
          <a:blip r:embed="rId3"/>
          <a:stretch>
            <a:fillRect/>
          </a:stretch>
        </p:blipFill>
        <p:spPr>
          <a:xfrm>
            <a:off x="758952" y="4165092"/>
            <a:ext cx="329184" cy="329184"/>
          </a:xfrm>
          <a:prstGeom prst="rect">
            <a:avLst/>
          </a:prstGeom>
        </p:spPr>
      </p:pic>
      <p:sp>
        <p:nvSpPr>
          <p:cNvPr id="13" name="Text 8"/>
          <p:cNvSpPr/>
          <p:nvPr/>
        </p:nvSpPr>
        <p:spPr>
          <a:xfrm>
            <a:off x="1463040" y="3982212"/>
            <a:ext cx="10149840" cy="94869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Évolution des écarts (N : 2 DA vs N-1 : 6 DA) : amélioration de gestion ou révision des standards. Si standards révisés en cours d'année, examiner l'impact sur la valorisation de clôture.</a:t>
            </a:r>
            <a:endParaRPr lang="en-US" sz="1450" dirty="0"/>
          </a:p>
        </p:txBody>
      </p:sp>
      <p:sp>
        <p:nvSpPr>
          <p:cNvPr id="14" name="Shape 9"/>
          <p:cNvSpPr/>
          <p:nvPr/>
        </p:nvSpPr>
        <p:spPr>
          <a:xfrm>
            <a:off x="594360" y="5086350"/>
            <a:ext cx="658368" cy="658368"/>
          </a:xfrm>
          <a:prstGeom prst="ellipse">
            <a:avLst/>
          </a:prstGeom>
          <a:solidFill>
            <a:srgbClr val="C8102E"/>
          </a:solidFill>
          <a:ln/>
        </p:spPr>
      </p:sp>
      <p:pic>
        <p:nvPicPr>
          <p:cNvPr id="15" name="Image 3" descr="icons/percent.png">    </p:cNvPr>
          <p:cNvPicPr>
            <a:picLocks noChangeAspect="1"/>
          </p:cNvPicPr>
          <p:nvPr/>
        </p:nvPicPr>
        <p:blipFill>
          <a:blip r:embed="rId4"/>
          <a:stretch>
            <a:fillRect/>
          </a:stretch>
        </p:blipFill>
        <p:spPr>
          <a:xfrm>
            <a:off x="758952" y="5250942"/>
            <a:ext cx="329184" cy="329184"/>
          </a:xfrm>
          <a:prstGeom prst="rect">
            <a:avLst/>
          </a:prstGeom>
        </p:spPr>
      </p:pic>
      <p:sp>
        <p:nvSpPr>
          <p:cNvPr id="16" name="Text 10"/>
          <p:cNvSpPr/>
          <p:nvPr/>
        </p:nvSpPr>
        <p:spPr>
          <a:xfrm>
            <a:off x="1463040" y="5068062"/>
            <a:ext cx="10149840" cy="94869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Test de la VNR : prix de vente net (HT) − coûts de distribution. Si prix de vente net &lt; 38 DA → dépréciation à constituer.</a:t>
            </a:r>
            <a:endParaRPr lang="en-US" sz="1450" dirty="0"/>
          </a:p>
        </p:txBody>
      </p:sp>
      <p:sp>
        <p:nvSpPr>
          <p:cNvPr id="17" name="Text 11"/>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8" name="Text 12"/>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19" name="Text 13"/>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51</a:t>
            </a:r>
            <a:endParaRPr lang="en-US" sz="85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3 — DISTRIBUTION AUTO (ORAN)</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500" b="1" dirty="0">
                <a:solidFill>
                  <a:srgbClr val="16284F"/>
                </a:solidFill>
                <a:latin typeface="Georgia" pitchFamily="34" charset="0"/>
                <a:ea typeface="Georgia" pitchFamily="34" charset="-122"/>
                <a:cs typeface="Georgia" pitchFamily="34" charset="-120"/>
              </a:rPr>
              <a:t>Provision pour stocks à faible rotation</a:t>
            </a:r>
            <a:endParaRPr lang="en-US" sz="2500" dirty="0"/>
          </a:p>
        </p:txBody>
      </p:sp>
      <p:sp>
        <p:nvSpPr>
          <p:cNvPr id="5" name="Text 3"/>
          <p:cNvSpPr/>
          <p:nvPr/>
        </p:nvSpPr>
        <p:spPr>
          <a:xfrm>
            <a:off x="548640" y="1591056"/>
            <a:ext cx="10972800" cy="411480"/>
          </a:xfrm>
          <a:prstGeom prst="rect">
            <a:avLst/>
          </a:prstGeom>
          <a:noFill/>
          <a:ln/>
        </p:spPr>
        <p:txBody>
          <a:bodyPr wrap="square" lIns="0" tIns="0" rIns="0" bIns="0" rtlCol="0" anchor="ctr"/>
          <a:lstStyle/>
          <a:p>
            <a:pPr indent="0" marL="0">
              <a:buNone/>
            </a:pPr>
            <a:r>
              <a:rPr lang="en-US" sz="1250" i="1" dirty="0">
                <a:solidFill>
                  <a:srgbClr val="6B7689"/>
                </a:solidFill>
                <a:latin typeface="Calibri" pitchFamily="34" charset="0"/>
                <a:ea typeface="Calibri" pitchFamily="34" charset="-122"/>
                <a:cs typeface="Calibri" pitchFamily="34" charset="-120"/>
              </a:rPr>
              <a:t>Politique de dépréciation formalisée. Balance âgée à la clôture : 180 M DA. Provision comptabilisée : 8,5 M DA. Conforme à la politique ?</a:t>
            </a:r>
            <a:endParaRPr lang="en-US" sz="1250" dirty="0"/>
          </a:p>
        </p:txBody>
      </p:sp>
      <p:graphicFrame>
        <p:nvGraphicFramePr>
          <p:cNvPr id="54" name="Table 0"/>
          <p:cNvGraphicFramePr>
            <a:graphicFrameLocks noGrp="1"/>
          </p:cNvGraphicFramePr>
          <p:nvPr>
            <p:extLst>
              <p:ext uri="{D42A27DB-BD31-4B8C-83A1-F6EECF244321}">
                <p14:modId xmlns:p14="http://schemas.microsoft.com/office/powerpoint/2010/main" val="1579011935"/>
              </p:ext>
            </p:extLst>
          </p:nvPr>
        </p:nvGraphicFramePr>
        <p:xfrm>
          <a:off x="548640" y="2103120"/>
          <a:ext cx="6766560" cy="914400"/>
        </p:xfrm>
        <a:graphic>
          <a:graphicData uri="http://schemas.openxmlformats.org/drawingml/2006/table">
            <a:tbl>
              <a:tblPr/>
              <a:tblGrid>
                <a:gridCol w="2011680"/>
                <a:gridCol w="1737360"/>
                <a:gridCol w="1463040"/>
                <a:gridCol w="1554480"/>
              </a:tblGrid>
              <a:tr h="457200">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Tranche d'âge</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Montant (M DA)</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Taux politique</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ctr" indent="0" marL="0">
                        <a:buNone/>
                      </a:pPr>
                      <a:r>
                        <a:rPr lang="en-US" sz="1200" b="1" dirty="0">
                          <a:solidFill>
                            <a:srgbClr val="FFFFFF"/>
                          </a:solidFill>
                          <a:latin typeface="Calibri" pitchFamily="34" charset="0"/>
                          <a:ea typeface="Calibri" pitchFamily="34" charset="-122"/>
                          <a:cs typeface="Calibri" pitchFamily="34" charset="-120"/>
                        </a:rPr>
                        <a:t>Provision théorique</a:t>
                      </a:r>
                      <a:endParaRPr lang="en-US" sz="120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457200">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&lt; 6 mois</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145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0 %</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0,0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57200">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6 à 12 mois</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18</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25 %</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4,5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57200">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12 à 24 mois</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50 %</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5,0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457200">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&gt; 24 mois</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7</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dirty="0">
                          <a:solidFill>
                            <a:srgbClr val="3A4458"/>
                          </a:solidFill>
                          <a:latin typeface="Calibri" pitchFamily="34" charset="0"/>
                          <a:ea typeface="Calibri" pitchFamily="34" charset="-122"/>
                          <a:cs typeface="Calibri" pitchFamily="34" charset="-120"/>
                        </a:rPr>
                        <a:t>100 %</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7,0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457200">
                <a:tc>
                  <a:txBody>
                    <a:bodyPr/>
                    <a:lstStyle/>
                    <a:p>
                      <a:pPr algn="l" indent="0" marL="0">
                        <a:buNone/>
                      </a:pPr>
                      <a:r>
                        <a:rPr lang="en-US" sz="1250" b="1" dirty="0">
                          <a:solidFill>
                            <a:srgbClr val="16284F"/>
                          </a:solidFill>
                          <a:latin typeface="Calibri" pitchFamily="34" charset="0"/>
                          <a:ea typeface="Calibri" pitchFamily="34" charset="-122"/>
                          <a:cs typeface="Calibri" pitchFamily="34" charset="-120"/>
                        </a:rPr>
                        <a:t>TOTAL</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EAF1F8"/>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180</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EAF1F8"/>
                    </a:solidFill>
                  </a:tcPr>
                </a:tc>
                <a:tc>
                  <a:txBody>
                    <a:bodyPr/>
                    <a:lstStyle/>
                    <a:p>
                      <a:pPr algn="ctr" indent="0" marL="0">
                        <a:buNone/>
                      </a:pPr>
                      <a:r>
                        <a:rPr lang="en-US" sz="1250" b="1" dirty="0">
                          <a:solidFill>
                            <a:srgbClr val="3A4458"/>
                          </a:solidFill>
                          <a:latin typeface="Calibri" pitchFamily="34" charset="0"/>
                          <a:ea typeface="Calibri" pitchFamily="34" charset="-122"/>
                          <a:cs typeface="Calibri" pitchFamily="34" charset="-120"/>
                        </a:rPr>
                        <a:t>—</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EAF1F8"/>
                    </a:solidFill>
                  </a:tcPr>
                </a:tc>
                <a:tc>
                  <a:txBody>
                    <a:bodyPr/>
                    <a:lstStyle/>
                    <a:p>
                      <a:pPr algn="ctr" indent="0" marL="0">
                        <a:buNone/>
                      </a:pPr>
                      <a:r>
                        <a:rPr lang="en-US" sz="1250" b="1" dirty="0">
                          <a:solidFill>
                            <a:srgbClr val="C8102E"/>
                          </a:solidFill>
                          <a:latin typeface="Calibri" pitchFamily="34" charset="0"/>
                          <a:ea typeface="Calibri" pitchFamily="34" charset="-122"/>
                          <a:cs typeface="Calibri" pitchFamily="34" charset="-120"/>
                        </a:rPr>
                        <a:t>16,5</a:t>
                      </a:r>
                      <a:endParaRPr lang="en-US" sz="1250" dirty="0">
                        <a:latin typeface="Calibri" charset="0"/>
                        <a:ea typeface="Calibri" charset="0"/>
                        <a:cs typeface="Calibri" charset="0"/>
                      </a:endParaRPr>
                    </a:p>
                  </a:txBody>
                  <a:tcPr marL="76200" marR="76200" marT="25400" marB="254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EAF1F8"/>
                    </a:solidFill>
                  </a:tcPr>
                </a:tc>
              </a:tr>
            </a:tbl>
          </a:graphicData>
        </a:graphic>
      </p:graphicFrame>
      <p:sp>
        <p:nvSpPr>
          <p:cNvPr id="7" name="Shape 4"/>
          <p:cNvSpPr/>
          <p:nvPr/>
        </p:nvSpPr>
        <p:spPr>
          <a:xfrm>
            <a:off x="7543800" y="2103120"/>
            <a:ext cx="4096512" cy="3566160"/>
          </a:xfrm>
          <a:prstGeom prst="roundRect">
            <a:avLst>
              <a:gd name="adj" fmla="val 1538"/>
            </a:avLst>
          </a:prstGeom>
          <a:solidFill>
            <a:srgbClr val="16284F"/>
          </a:solidFill>
          <a:ln/>
        </p:spPr>
      </p:sp>
      <p:sp>
        <p:nvSpPr>
          <p:cNvPr id="8" name="Text 5"/>
          <p:cNvSpPr/>
          <p:nvPr/>
        </p:nvSpPr>
        <p:spPr>
          <a:xfrm>
            <a:off x="7818120" y="2286000"/>
            <a:ext cx="3657600" cy="320040"/>
          </a:xfrm>
          <a:prstGeom prst="rect">
            <a:avLst/>
          </a:prstGeom>
          <a:noFill/>
          <a:ln/>
        </p:spPr>
        <p:txBody>
          <a:bodyPr wrap="square" lIns="0" tIns="0" rIns="0" bIns="0" rtlCol="0" anchor="ctr"/>
          <a:lstStyle/>
          <a:p>
            <a:pPr indent="0" marL="0">
              <a:buNone/>
            </a:pPr>
            <a:r>
              <a:rPr lang="en-US" sz="1300" b="1" dirty="0">
                <a:solidFill>
                  <a:srgbClr val="C9A24B"/>
                </a:solidFill>
                <a:latin typeface="Georgia" pitchFamily="34" charset="0"/>
                <a:ea typeface="Georgia" pitchFamily="34" charset="-122"/>
                <a:cs typeface="Georgia" pitchFamily="34" charset="-120"/>
              </a:rPr>
              <a:t>Diagnostic</a:t>
            </a:r>
            <a:endParaRPr lang="en-US" sz="1300" dirty="0"/>
          </a:p>
        </p:txBody>
      </p:sp>
      <p:sp>
        <p:nvSpPr>
          <p:cNvPr id="9" name="Text 6"/>
          <p:cNvSpPr/>
          <p:nvPr/>
        </p:nvSpPr>
        <p:spPr>
          <a:xfrm>
            <a:off x="7818120" y="2651760"/>
            <a:ext cx="3566160" cy="2834640"/>
          </a:xfrm>
          <a:prstGeom prst="rect">
            <a:avLst/>
          </a:prstGeom>
          <a:noFill/>
          <a:ln/>
        </p:spPr>
        <p:txBody>
          <a:bodyPr wrap="square" lIns="0" tIns="0" rIns="0" bIns="0" rtlCol="0" anchor="t"/>
          <a:lstStyle/>
          <a:p>
            <a:pPr indent="0" marL="0">
              <a:lnSpc>
                <a:spcPct val="105000"/>
              </a:lnSpc>
              <a:buNone/>
            </a:pPr>
            <a:r>
              <a:rPr lang="en-US" sz="1300" dirty="0">
                <a:solidFill>
                  <a:srgbClr val="DCE6F4"/>
                </a:solidFill>
              </a:rPr>
              <a:t>Provision théorique : </a:t>
            </a:r>
            <a:pPr indent="0" marL="0">
              <a:lnSpc>
                <a:spcPct val="105000"/>
              </a:lnSpc>
              <a:buNone/>
            </a:pPr>
            <a:r>
              <a:rPr lang="en-US" sz="1400" b="1" dirty="0">
                <a:solidFill>
                  <a:srgbClr val="FFFFFF"/>
                </a:solidFill>
              </a:rPr>
              <a:t>16,5 M DA
</a:t>
            </a:r>
            <a:endParaRPr lang="en-US" sz="1300" dirty="0"/>
          </a:p>
          <a:p>
            <a:pPr indent="0" marL="0">
              <a:lnSpc>
                <a:spcPct val="105000"/>
              </a:lnSpc>
              <a:buNone/>
            </a:pPr>
            <a:r>
              <a:rPr lang="en-US" sz="1300" dirty="0">
                <a:solidFill>
                  <a:srgbClr val="DCE6F4"/>
                </a:solidFill>
              </a:rPr>
              <a:t>Comptabilisée : </a:t>
            </a:r>
            <a:pPr indent="0" marL="0">
              <a:lnSpc>
                <a:spcPct val="105000"/>
              </a:lnSpc>
              <a:spcAft>
                <a:spcPts val="800"/>
              </a:spcAft>
              <a:buNone/>
            </a:pPr>
            <a:r>
              <a:rPr lang="en-US" sz="1400" b="1" dirty="0">
                <a:solidFill>
                  <a:srgbClr val="FFFFFF"/>
                </a:solidFill>
              </a:rPr>
              <a:t>8,5 M DA
</a:t>
            </a:r>
            <a:endParaRPr lang="en-US" sz="1300" dirty="0"/>
          </a:p>
          <a:p>
            <a:pPr indent="0" marL="0">
              <a:lnSpc>
                <a:spcPct val="105000"/>
              </a:lnSpc>
              <a:spcAft>
                <a:spcPts val="800"/>
              </a:spcAft>
              <a:buNone/>
            </a:pPr>
            <a:r>
              <a:rPr lang="en-US" sz="1600" b="1" dirty="0">
                <a:solidFill>
                  <a:srgbClr val="C8102E"/>
                </a:solidFill>
              </a:rPr>
              <a:t>Écart : 8 M DA
</a:t>
            </a:r>
            <a:endParaRPr lang="en-US" sz="1300" dirty="0"/>
          </a:p>
          <a:p>
            <a:pPr indent="0" marL="0">
              <a:lnSpc>
                <a:spcPct val="105000"/>
              </a:lnSpc>
              <a:buNone/>
            </a:pPr>
            <a:r>
              <a:rPr lang="en-US" sz="1250" dirty="0">
                <a:solidFill>
                  <a:srgbClr val="DCE6F4"/>
                </a:solidFill>
              </a:rPr>
              <a:t>→ Sous-provisionnement au-dessus du seuil d'investigation (&lt; 10 M pour cette taille).</a:t>
            </a:r>
            <a:endParaRPr lang="en-US" sz="1300" dirty="0"/>
          </a:p>
        </p:txBody>
      </p:sp>
      <p:sp>
        <p:nvSpPr>
          <p:cNvPr id="10" name="Text 7"/>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8"/>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12" name="Text 9"/>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52</a:t>
            </a:r>
            <a:endParaRPr lang="en-US" sz="8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3 — CORRIGÉ</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Conclusion et recommandation</a:t>
            </a:r>
            <a:endParaRPr lang="en-US" sz="2800" dirty="0"/>
          </a:p>
        </p:txBody>
      </p:sp>
      <p:sp>
        <p:nvSpPr>
          <p:cNvPr id="5" name="Shape 3"/>
          <p:cNvSpPr/>
          <p:nvPr/>
        </p:nvSpPr>
        <p:spPr>
          <a:xfrm>
            <a:off x="548640" y="2103120"/>
            <a:ext cx="3514344" cy="2377440"/>
          </a:xfrm>
          <a:prstGeom prst="roundRect">
            <a:avLst>
              <a:gd name="adj" fmla="val 2692"/>
            </a:avLst>
          </a:prstGeom>
          <a:solidFill>
            <a:srgbClr val="F4F7FB"/>
          </a:solidFill>
          <a:ln w="12700">
            <a:solidFill>
              <a:srgbClr val="E2E9F2"/>
            </a:solidFill>
            <a:prstDash val="solid"/>
          </a:ln>
        </p:spPr>
      </p:sp>
      <p:sp>
        <p:nvSpPr>
          <p:cNvPr id="6" name="Text 4"/>
          <p:cNvSpPr/>
          <p:nvPr/>
        </p:nvSpPr>
        <p:spPr>
          <a:xfrm>
            <a:off x="548640" y="2331720"/>
            <a:ext cx="3514344" cy="1097280"/>
          </a:xfrm>
          <a:prstGeom prst="rect">
            <a:avLst/>
          </a:prstGeom>
          <a:noFill/>
          <a:ln/>
        </p:spPr>
        <p:txBody>
          <a:bodyPr wrap="square" lIns="0" tIns="0" rIns="0" bIns="0" rtlCol="0" anchor="ctr"/>
          <a:lstStyle/>
          <a:p>
            <a:pPr algn="ctr" indent="0" marL="0">
              <a:buNone/>
            </a:pPr>
            <a:r>
              <a:rPr lang="en-US" sz="4200" b="1" dirty="0">
                <a:solidFill>
                  <a:srgbClr val="16284F"/>
                </a:solidFill>
                <a:latin typeface="Georgia" pitchFamily="34" charset="0"/>
                <a:ea typeface="Georgia" pitchFamily="34" charset="-122"/>
                <a:cs typeface="Georgia" pitchFamily="34" charset="-120"/>
              </a:rPr>
              <a:t>16,5 M</a:t>
            </a:r>
            <a:endParaRPr lang="en-US" sz="4200" dirty="0"/>
          </a:p>
        </p:txBody>
      </p:sp>
      <p:sp>
        <p:nvSpPr>
          <p:cNvPr id="7" name="Text 5"/>
          <p:cNvSpPr/>
          <p:nvPr/>
        </p:nvSpPr>
        <p:spPr>
          <a:xfrm>
            <a:off x="731520"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3A4458"/>
                </a:solidFill>
                <a:latin typeface="Calibri" pitchFamily="34" charset="0"/>
                <a:ea typeface="Calibri" pitchFamily="34" charset="-122"/>
                <a:cs typeface="Calibri" pitchFamily="34" charset="-120"/>
              </a:rPr>
              <a:t>Provision théorique conforme à la politique</a:t>
            </a:r>
            <a:endParaRPr lang="en-US" sz="1250" dirty="0"/>
          </a:p>
        </p:txBody>
      </p:sp>
      <p:sp>
        <p:nvSpPr>
          <p:cNvPr id="8" name="Shape 6"/>
          <p:cNvSpPr/>
          <p:nvPr/>
        </p:nvSpPr>
        <p:spPr>
          <a:xfrm>
            <a:off x="4337304" y="2103120"/>
            <a:ext cx="3514344" cy="2377440"/>
          </a:xfrm>
          <a:prstGeom prst="roundRect">
            <a:avLst>
              <a:gd name="adj" fmla="val 2692"/>
            </a:avLst>
          </a:prstGeom>
          <a:solidFill>
            <a:srgbClr val="F4F7FB"/>
          </a:solidFill>
          <a:ln w="12700">
            <a:solidFill>
              <a:srgbClr val="E2E9F2"/>
            </a:solidFill>
            <a:prstDash val="solid"/>
          </a:ln>
        </p:spPr>
      </p:sp>
      <p:sp>
        <p:nvSpPr>
          <p:cNvPr id="9" name="Text 7"/>
          <p:cNvSpPr/>
          <p:nvPr/>
        </p:nvSpPr>
        <p:spPr>
          <a:xfrm>
            <a:off x="4337304" y="2331720"/>
            <a:ext cx="3514344" cy="1097280"/>
          </a:xfrm>
          <a:prstGeom prst="rect">
            <a:avLst/>
          </a:prstGeom>
          <a:noFill/>
          <a:ln/>
        </p:spPr>
        <p:txBody>
          <a:bodyPr wrap="square" lIns="0" tIns="0" rIns="0" bIns="0" rtlCol="0" anchor="ctr"/>
          <a:lstStyle/>
          <a:p>
            <a:pPr algn="ctr" indent="0" marL="0">
              <a:buNone/>
            </a:pPr>
            <a:r>
              <a:rPr lang="en-US" sz="4200" b="1" dirty="0">
                <a:solidFill>
                  <a:srgbClr val="C9A24B"/>
                </a:solidFill>
                <a:latin typeface="Georgia" pitchFamily="34" charset="0"/>
                <a:ea typeface="Georgia" pitchFamily="34" charset="-122"/>
                <a:cs typeface="Georgia" pitchFamily="34" charset="-120"/>
              </a:rPr>
              <a:t>8,5 M</a:t>
            </a:r>
            <a:endParaRPr lang="en-US" sz="4200" dirty="0"/>
          </a:p>
        </p:txBody>
      </p:sp>
      <p:sp>
        <p:nvSpPr>
          <p:cNvPr id="10" name="Text 8"/>
          <p:cNvSpPr/>
          <p:nvPr/>
        </p:nvSpPr>
        <p:spPr>
          <a:xfrm>
            <a:off x="4520184"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3A4458"/>
                </a:solidFill>
                <a:latin typeface="Calibri" pitchFamily="34" charset="0"/>
                <a:ea typeface="Calibri" pitchFamily="34" charset="-122"/>
                <a:cs typeface="Calibri" pitchFamily="34" charset="-120"/>
              </a:rPr>
              <a:t>Provision effectivement comptabilisée</a:t>
            </a:r>
            <a:endParaRPr lang="en-US" sz="1250" dirty="0"/>
          </a:p>
        </p:txBody>
      </p:sp>
      <p:sp>
        <p:nvSpPr>
          <p:cNvPr id="11" name="Shape 9"/>
          <p:cNvSpPr/>
          <p:nvPr/>
        </p:nvSpPr>
        <p:spPr>
          <a:xfrm>
            <a:off x="8125968" y="2103120"/>
            <a:ext cx="3514344" cy="2377440"/>
          </a:xfrm>
          <a:prstGeom prst="roundRect">
            <a:avLst>
              <a:gd name="adj" fmla="val 2692"/>
            </a:avLst>
          </a:prstGeom>
          <a:solidFill>
            <a:srgbClr val="F4F7FB"/>
          </a:solidFill>
          <a:ln w="12700">
            <a:solidFill>
              <a:srgbClr val="E2E9F2"/>
            </a:solidFill>
            <a:prstDash val="solid"/>
          </a:ln>
        </p:spPr>
      </p:sp>
      <p:sp>
        <p:nvSpPr>
          <p:cNvPr id="12" name="Text 10"/>
          <p:cNvSpPr/>
          <p:nvPr/>
        </p:nvSpPr>
        <p:spPr>
          <a:xfrm>
            <a:off x="8125968" y="2331720"/>
            <a:ext cx="3514344" cy="1097280"/>
          </a:xfrm>
          <a:prstGeom prst="rect">
            <a:avLst/>
          </a:prstGeom>
          <a:noFill/>
          <a:ln/>
        </p:spPr>
        <p:txBody>
          <a:bodyPr wrap="square" lIns="0" tIns="0" rIns="0" bIns="0" rtlCol="0" anchor="ctr"/>
          <a:lstStyle/>
          <a:p>
            <a:pPr algn="ctr" indent="0" marL="0">
              <a:buNone/>
            </a:pPr>
            <a:r>
              <a:rPr lang="en-US" sz="4200" b="1" dirty="0">
                <a:solidFill>
                  <a:srgbClr val="C8102E"/>
                </a:solidFill>
                <a:latin typeface="Georgia" pitchFamily="34" charset="0"/>
                <a:ea typeface="Georgia" pitchFamily="34" charset="-122"/>
                <a:cs typeface="Georgia" pitchFamily="34" charset="-120"/>
              </a:rPr>
              <a:t>+8 M</a:t>
            </a:r>
            <a:endParaRPr lang="en-US" sz="4200" dirty="0"/>
          </a:p>
        </p:txBody>
      </p:sp>
      <p:sp>
        <p:nvSpPr>
          <p:cNvPr id="13" name="Text 11"/>
          <p:cNvSpPr/>
          <p:nvPr/>
        </p:nvSpPr>
        <p:spPr>
          <a:xfrm>
            <a:off x="8308848"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3A4458"/>
                </a:solidFill>
                <a:latin typeface="Calibri" pitchFamily="34" charset="0"/>
                <a:ea typeface="Calibri" pitchFamily="34" charset="-122"/>
                <a:cs typeface="Calibri" pitchFamily="34" charset="-120"/>
              </a:rPr>
              <a:t>Complément de provision à passer</a:t>
            </a:r>
            <a:endParaRPr lang="en-US" sz="1250" dirty="0"/>
          </a:p>
        </p:txBody>
      </p:sp>
      <p:sp>
        <p:nvSpPr>
          <p:cNvPr id="14" name="Shape 12"/>
          <p:cNvSpPr/>
          <p:nvPr/>
        </p:nvSpPr>
        <p:spPr>
          <a:xfrm>
            <a:off x="548640" y="4800600"/>
            <a:ext cx="11091672" cy="1325880"/>
          </a:xfrm>
          <a:prstGeom prst="roundRect">
            <a:avLst>
              <a:gd name="adj" fmla="val 3448"/>
            </a:avLst>
          </a:prstGeom>
          <a:solidFill>
            <a:srgbClr val="FFFFFF"/>
          </a:solidFill>
          <a:ln w="16510">
            <a:solidFill>
              <a:srgbClr val="2E8B2E"/>
            </a:solidFill>
            <a:prstDash val="solid"/>
          </a:ln>
        </p:spPr>
      </p:sp>
      <p:sp>
        <p:nvSpPr>
          <p:cNvPr id="15" name="Text 13"/>
          <p:cNvSpPr/>
          <p:nvPr/>
        </p:nvSpPr>
        <p:spPr>
          <a:xfrm>
            <a:off x="868680" y="4937760"/>
            <a:ext cx="10469880" cy="1051560"/>
          </a:xfrm>
          <a:prstGeom prst="rect">
            <a:avLst/>
          </a:prstGeom>
          <a:noFill/>
          <a:ln/>
        </p:spPr>
        <p:txBody>
          <a:bodyPr wrap="square" lIns="0" tIns="0" rIns="0" bIns="0" rtlCol="0" anchor="ctr"/>
          <a:lstStyle/>
          <a:p>
            <a:pPr indent="0" marL="0">
              <a:lnSpc>
                <a:spcPct val="105000"/>
              </a:lnSpc>
              <a:buNone/>
            </a:pPr>
            <a:r>
              <a:rPr lang="en-US" sz="1250" dirty="0">
                <a:solidFill>
                  <a:srgbClr val="3A4458"/>
                </a:solidFill>
                <a:latin typeface="Calibri" pitchFamily="34" charset="0"/>
                <a:ea typeface="Calibri" pitchFamily="34" charset="-122"/>
                <a:cs typeface="Calibri" pitchFamily="34" charset="-120"/>
              </a:rPr>
              <a:t>Recommandation : retraitement comptable demandé (provision complémentaire de 8 M) ; sinon, anomalie en lettre NAA 260. Validation complémentaire : cohérence des soldes par catégorie d'âge et test de la réalité physique de quelques références à &gt; 24 mois.</a:t>
            </a:r>
            <a:endParaRPr lang="en-US" sz="1250" dirty="0"/>
          </a:p>
        </p:txBody>
      </p:sp>
      <p:sp>
        <p:nvSpPr>
          <p:cNvPr id="16" name="Text 14"/>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7" name="Text 15"/>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Stocks</a:t>
            </a:r>
            <a:endParaRPr lang="en-US" sz="750" dirty="0"/>
          </a:p>
        </p:txBody>
      </p:sp>
      <p:sp>
        <p:nvSpPr>
          <p:cNvPr id="18" name="Text 16"/>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53</a:t>
            </a:r>
            <a:endParaRPr lang="en-US" sz="85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06</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15H00 — 0H45 — CAS PRATIQUE — OUTILS 43 · 44</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Audit des créances clients (compte 41) et autres créances</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 Une créance, c'est une promesse de paiement : l'auditeur doit en apprécier la solidité. »</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handshake.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Créances</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54</a:t>
            </a:r>
            <a:endParaRPr lang="en-US" sz="85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COMPTE 41 — CRÉANCES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Objectifs spécifiques de la séquence</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check.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Apprécier l'existence et la valeur recouvrable des créances.</a:t>
            </a:r>
            <a:endParaRPr lang="en-US" sz="1450" dirty="0"/>
          </a:p>
        </p:txBody>
      </p:sp>
      <p:sp>
        <p:nvSpPr>
          <p:cNvPr id="8" name="Shape 5"/>
          <p:cNvSpPr/>
          <p:nvPr/>
        </p:nvSpPr>
        <p:spPr>
          <a:xfrm>
            <a:off x="594360" y="3276600"/>
            <a:ext cx="658368" cy="658368"/>
          </a:xfrm>
          <a:prstGeom prst="ellipse">
            <a:avLst/>
          </a:prstGeom>
          <a:solidFill>
            <a:srgbClr val="2E8B2E"/>
          </a:solidFill>
          <a:ln/>
        </p:spPr>
      </p:sp>
      <p:pic>
        <p:nvPicPr>
          <p:cNvPr id="9" name="Image 1" descr="icons/univ.png">    </p:cNvPr>
          <p:cNvPicPr>
            <a:picLocks noChangeAspect="1"/>
          </p:cNvPicPr>
          <p:nvPr/>
        </p:nvPicPr>
        <p:blipFill>
          <a:blip r:embed="rId2"/>
          <a:stretch>
            <a:fillRect/>
          </a:stretch>
        </p:blipFill>
        <p:spPr>
          <a:xfrm>
            <a:off x="758952" y="3441192"/>
            <a:ext cx="329184" cy="329184"/>
          </a:xfrm>
          <a:prstGeom prst="rect">
            <a:avLst/>
          </a:prstGeom>
        </p:spPr>
      </p:pic>
      <p:sp>
        <p:nvSpPr>
          <p:cNvPr id="10" name="Text 6"/>
          <p:cNvSpPr/>
          <p:nvPr/>
        </p:nvSpPr>
        <p:spPr>
          <a:xfrm>
            <a:off x="1463040" y="32583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Maîtriser le traitement des créances détenues sur les administrations publiques en Algérie.</a:t>
            </a:r>
            <a:endParaRPr lang="en-US" sz="1450" dirty="0"/>
          </a:p>
        </p:txBody>
      </p:sp>
      <p:sp>
        <p:nvSpPr>
          <p:cNvPr id="11" name="Shape 7"/>
          <p:cNvSpPr/>
          <p:nvPr/>
        </p:nvSpPr>
        <p:spPr>
          <a:xfrm>
            <a:off x="594360" y="4724400"/>
            <a:ext cx="658368" cy="658368"/>
          </a:xfrm>
          <a:prstGeom prst="ellipse">
            <a:avLst/>
          </a:prstGeom>
          <a:solidFill>
            <a:srgbClr val="0C7C8C"/>
          </a:solidFill>
          <a:ln/>
        </p:spPr>
      </p:sp>
      <p:pic>
        <p:nvPicPr>
          <p:cNvPr id="12" name="Image 2" descr="icons/wallet.png">    </p:cNvPr>
          <p:cNvPicPr>
            <a:picLocks noChangeAspect="1"/>
          </p:cNvPicPr>
          <p:nvPr/>
        </p:nvPicPr>
        <p:blipFill>
          <a:blip r:embed="rId3"/>
          <a:stretch>
            <a:fillRect/>
          </a:stretch>
        </p:blipFill>
        <p:spPr>
          <a:xfrm>
            <a:off x="758952" y="4888992"/>
            <a:ext cx="329184" cy="329184"/>
          </a:xfrm>
          <a:prstGeom prst="rect">
            <a:avLst/>
          </a:prstGeom>
        </p:spPr>
      </p:pic>
      <p:sp>
        <p:nvSpPr>
          <p:cNvPr id="13" name="Text 8"/>
          <p:cNvSpPr/>
          <p:nvPr/>
        </p:nvSpPr>
        <p:spPr>
          <a:xfrm>
            <a:off x="1463040" y="47061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Auditer les autres créances : avances et acomptes, débiteurs divers, comptes courants associés.</a:t>
            </a:r>
            <a:endParaRPr lang="en-US" sz="1450" dirty="0"/>
          </a:p>
        </p:txBody>
      </p:sp>
      <p:sp>
        <p:nvSpPr>
          <p:cNvPr id="14" name="Text 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5" name="Text 1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Créances</a:t>
            </a:r>
            <a:endParaRPr lang="en-US" sz="750" dirty="0"/>
          </a:p>
        </p:txBody>
      </p:sp>
      <p:sp>
        <p:nvSpPr>
          <p:cNvPr id="16" name="Text 1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55</a:t>
            </a:r>
            <a:endParaRPr lang="en-US" sz="85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43 — DÉMARCHE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Audit des créances clients : quatre étapes</a:t>
            </a:r>
            <a:endParaRPr lang="en-US" sz="2600" dirty="0"/>
          </a:p>
        </p:txBody>
      </p:sp>
      <p:sp>
        <p:nvSpPr>
          <p:cNvPr id="5" name="Shape 3"/>
          <p:cNvSpPr/>
          <p:nvPr/>
        </p:nvSpPr>
        <p:spPr>
          <a:xfrm>
            <a:off x="548640" y="1783080"/>
            <a:ext cx="5408676" cy="2103120"/>
          </a:xfrm>
          <a:prstGeom prst="roundRect">
            <a:avLst>
              <a:gd name="adj" fmla="val 2174"/>
            </a:avLst>
          </a:prstGeom>
          <a:solidFill>
            <a:srgbClr val="F4F7FB"/>
          </a:solidFill>
          <a:ln w="12700">
            <a:solidFill>
              <a:srgbClr val="E2E9F2"/>
            </a:solidFill>
            <a:prstDash val="solid"/>
          </a:ln>
        </p:spPr>
      </p:sp>
      <p:sp>
        <p:nvSpPr>
          <p:cNvPr id="6" name="Shape 4"/>
          <p:cNvSpPr/>
          <p:nvPr/>
        </p:nvSpPr>
        <p:spPr>
          <a:xfrm>
            <a:off x="713232" y="2583180"/>
            <a:ext cx="502920" cy="502920"/>
          </a:xfrm>
          <a:prstGeom prst="ellipse">
            <a:avLst/>
          </a:prstGeom>
          <a:solidFill>
            <a:srgbClr val="2E8B2E"/>
          </a:solidFill>
          <a:ln/>
        </p:spPr>
      </p:sp>
      <p:sp>
        <p:nvSpPr>
          <p:cNvPr id="7" name="Text 5"/>
          <p:cNvSpPr/>
          <p:nvPr/>
        </p:nvSpPr>
        <p:spPr>
          <a:xfrm>
            <a:off x="713232"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1</a:t>
            </a:r>
            <a:endParaRPr lang="en-US" sz="1700" dirty="0"/>
          </a:p>
        </p:txBody>
      </p:sp>
      <p:sp>
        <p:nvSpPr>
          <p:cNvPr id="8" name="Text 6"/>
          <p:cNvSpPr/>
          <p:nvPr/>
        </p:nvSpPr>
        <p:spPr>
          <a:xfrm>
            <a:off x="1325880"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Validation de l'existence (NAA 505)
</a:t>
            </a:r>
            <a:endParaRPr lang="en-US" sz="1250" dirty="0"/>
          </a:p>
          <a:p>
            <a:pPr indent="0" marL="0">
              <a:lnSpc>
                <a:spcPct val="98000"/>
              </a:lnSpc>
              <a:buNone/>
            </a:pPr>
            <a:r>
              <a:rPr lang="en-US" sz="1050" dirty="0">
                <a:solidFill>
                  <a:srgbClr val="3A4458"/>
                </a:solidFill>
              </a:rPr>
              <a:t>Circularisation : top quantitatif (couverture 70-80 %) + sondage + créances à risque. Procédures alternatives en cas de non-réponse : revue des encaissements, factures, BL, contrats.</a:t>
            </a:r>
            <a:endParaRPr lang="en-US" sz="1250" dirty="0"/>
          </a:p>
        </p:txBody>
      </p:sp>
      <p:sp>
        <p:nvSpPr>
          <p:cNvPr id="9" name="Shape 7"/>
          <p:cNvSpPr/>
          <p:nvPr/>
        </p:nvSpPr>
        <p:spPr>
          <a:xfrm>
            <a:off x="548640" y="4069080"/>
            <a:ext cx="5408676" cy="2103120"/>
          </a:xfrm>
          <a:prstGeom prst="roundRect">
            <a:avLst>
              <a:gd name="adj" fmla="val 2174"/>
            </a:avLst>
          </a:prstGeom>
          <a:solidFill>
            <a:srgbClr val="F4F7FB"/>
          </a:solidFill>
          <a:ln w="12700">
            <a:solidFill>
              <a:srgbClr val="E2E9F2"/>
            </a:solidFill>
            <a:prstDash val="solid"/>
          </a:ln>
        </p:spPr>
      </p:sp>
      <p:sp>
        <p:nvSpPr>
          <p:cNvPr id="10" name="Shape 8"/>
          <p:cNvSpPr/>
          <p:nvPr/>
        </p:nvSpPr>
        <p:spPr>
          <a:xfrm>
            <a:off x="713232" y="4869180"/>
            <a:ext cx="502920" cy="502920"/>
          </a:xfrm>
          <a:prstGeom prst="ellipse">
            <a:avLst/>
          </a:prstGeom>
          <a:solidFill>
            <a:srgbClr val="0C7C8C"/>
          </a:solidFill>
          <a:ln/>
        </p:spPr>
      </p:sp>
      <p:sp>
        <p:nvSpPr>
          <p:cNvPr id="11" name="Text 9"/>
          <p:cNvSpPr/>
          <p:nvPr/>
        </p:nvSpPr>
        <p:spPr>
          <a:xfrm>
            <a:off x="713232"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2</a:t>
            </a:r>
            <a:endParaRPr lang="en-US" sz="1700" dirty="0"/>
          </a:p>
        </p:txBody>
      </p:sp>
      <p:sp>
        <p:nvSpPr>
          <p:cNvPr id="12" name="Text 10"/>
          <p:cNvSpPr/>
          <p:nvPr/>
        </p:nvSpPr>
        <p:spPr>
          <a:xfrm>
            <a:off x="1325880"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Analyse de la balance âgée
</a:t>
            </a:r>
            <a:endParaRPr lang="en-US" sz="1250" dirty="0"/>
          </a:p>
          <a:p>
            <a:pPr indent="0" marL="0">
              <a:lnSpc>
                <a:spcPct val="98000"/>
              </a:lnSpc>
              <a:buNone/>
            </a:pPr>
            <a:r>
              <a:rPr lang="en-US" sz="1050" dirty="0">
                <a:solidFill>
                  <a:srgbClr val="3A4458"/>
                </a:solidFill>
              </a:rPr>
              <a:t>Outil central : analyse par tranche d'antériorité (non échu, 0-30 j, 31-60 j, 61-90 j, 91-180 j, &gt; 180 j) avec niveau de provision croissant.</a:t>
            </a:r>
            <a:endParaRPr lang="en-US" sz="1250" dirty="0"/>
          </a:p>
        </p:txBody>
      </p:sp>
      <p:sp>
        <p:nvSpPr>
          <p:cNvPr id="13" name="Shape 11"/>
          <p:cNvSpPr/>
          <p:nvPr/>
        </p:nvSpPr>
        <p:spPr>
          <a:xfrm>
            <a:off x="6231636" y="1783080"/>
            <a:ext cx="5408676" cy="2103120"/>
          </a:xfrm>
          <a:prstGeom prst="roundRect">
            <a:avLst>
              <a:gd name="adj" fmla="val 2174"/>
            </a:avLst>
          </a:prstGeom>
          <a:solidFill>
            <a:srgbClr val="F4F7FB"/>
          </a:solidFill>
          <a:ln w="12700">
            <a:solidFill>
              <a:srgbClr val="E2E9F2"/>
            </a:solidFill>
            <a:prstDash val="solid"/>
          </a:ln>
        </p:spPr>
      </p:sp>
      <p:sp>
        <p:nvSpPr>
          <p:cNvPr id="14" name="Shape 12"/>
          <p:cNvSpPr/>
          <p:nvPr/>
        </p:nvSpPr>
        <p:spPr>
          <a:xfrm>
            <a:off x="6396228" y="2583180"/>
            <a:ext cx="502920" cy="502920"/>
          </a:xfrm>
          <a:prstGeom prst="ellipse">
            <a:avLst/>
          </a:prstGeom>
          <a:solidFill>
            <a:srgbClr val="0B5FA5"/>
          </a:solidFill>
          <a:ln/>
        </p:spPr>
      </p:sp>
      <p:sp>
        <p:nvSpPr>
          <p:cNvPr id="15" name="Text 13"/>
          <p:cNvSpPr/>
          <p:nvPr/>
        </p:nvSpPr>
        <p:spPr>
          <a:xfrm>
            <a:off x="6396228"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3</a:t>
            </a:r>
            <a:endParaRPr lang="en-US" sz="1700" dirty="0"/>
          </a:p>
        </p:txBody>
      </p:sp>
      <p:sp>
        <p:nvSpPr>
          <p:cNvPr id="16" name="Text 14"/>
          <p:cNvSpPr/>
          <p:nvPr/>
        </p:nvSpPr>
        <p:spPr>
          <a:xfrm>
            <a:off x="7008876"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Revue subséquente des encaissements
</a:t>
            </a:r>
            <a:endParaRPr lang="en-US" sz="1250" dirty="0"/>
          </a:p>
          <a:p>
            <a:pPr indent="0" marL="0">
              <a:lnSpc>
                <a:spcPct val="98000"/>
              </a:lnSpc>
              <a:buNone/>
            </a:pPr>
            <a:r>
              <a:rPr lang="en-US" sz="1050" dirty="0">
                <a:solidFill>
                  <a:srgbClr val="3A4458"/>
                </a:solidFill>
              </a:rPr>
              <a:t>Période J+1 à J+90. Un encaissement effectif post-clôture est une excellente preuve d'existence. Créances non encaissées : examen renforcé (litige ? insolvabilité ?).</a:t>
            </a:r>
            <a:endParaRPr lang="en-US" sz="1250" dirty="0"/>
          </a:p>
        </p:txBody>
      </p:sp>
      <p:sp>
        <p:nvSpPr>
          <p:cNvPr id="17" name="Shape 15"/>
          <p:cNvSpPr/>
          <p:nvPr/>
        </p:nvSpPr>
        <p:spPr>
          <a:xfrm>
            <a:off x="6231636" y="4069080"/>
            <a:ext cx="5408676" cy="2103120"/>
          </a:xfrm>
          <a:prstGeom prst="roundRect">
            <a:avLst>
              <a:gd name="adj" fmla="val 2174"/>
            </a:avLst>
          </a:prstGeom>
          <a:solidFill>
            <a:srgbClr val="F4F7FB"/>
          </a:solidFill>
          <a:ln w="12700">
            <a:solidFill>
              <a:srgbClr val="E2E9F2"/>
            </a:solidFill>
            <a:prstDash val="solid"/>
          </a:ln>
        </p:spPr>
      </p:sp>
      <p:sp>
        <p:nvSpPr>
          <p:cNvPr id="18" name="Shape 16"/>
          <p:cNvSpPr/>
          <p:nvPr/>
        </p:nvSpPr>
        <p:spPr>
          <a:xfrm>
            <a:off x="6396228" y="4869180"/>
            <a:ext cx="502920" cy="502920"/>
          </a:xfrm>
          <a:prstGeom prst="ellipse">
            <a:avLst/>
          </a:prstGeom>
          <a:solidFill>
            <a:srgbClr val="16284F"/>
          </a:solidFill>
          <a:ln/>
        </p:spPr>
      </p:sp>
      <p:sp>
        <p:nvSpPr>
          <p:cNvPr id="19" name="Text 17"/>
          <p:cNvSpPr/>
          <p:nvPr/>
        </p:nvSpPr>
        <p:spPr>
          <a:xfrm>
            <a:off x="6396228"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4</a:t>
            </a:r>
            <a:endParaRPr lang="en-US" sz="1700" dirty="0"/>
          </a:p>
        </p:txBody>
      </p:sp>
      <p:sp>
        <p:nvSpPr>
          <p:cNvPr id="20" name="Text 18"/>
          <p:cNvSpPr/>
          <p:nvPr/>
        </p:nvSpPr>
        <p:spPr>
          <a:xfrm>
            <a:off x="7008876"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Appréciation de la dépréciation (491)
</a:t>
            </a:r>
            <a:endParaRPr lang="en-US" sz="1250" dirty="0"/>
          </a:p>
          <a:p>
            <a:pPr indent="0" marL="0">
              <a:lnSpc>
                <a:spcPct val="98000"/>
              </a:lnSpc>
              <a:buNone/>
            </a:pPr>
            <a:r>
              <a:rPr lang="en-US" sz="1050" dirty="0">
                <a:solidFill>
                  <a:srgbClr val="3A4458"/>
                </a:solidFill>
              </a:rPr>
              <a:t>Politique formalisée de l'entité, test individuel sur créances significatives, approche IFRS 9 par les pertes attendues (ECL) — peu appliquée en pratique algérienne.</a:t>
            </a:r>
            <a:endParaRPr lang="en-US" sz="1250" dirty="0"/>
          </a:p>
        </p:txBody>
      </p:sp>
      <p:sp>
        <p:nvSpPr>
          <p:cNvPr id="21" name="Text 1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2" name="Text 2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Créances</a:t>
            </a:r>
            <a:endParaRPr lang="en-US" sz="750" dirty="0"/>
          </a:p>
        </p:txBody>
      </p:sp>
      <p:sp>
        <p:nvSpPr>
          <p:cNvPr id="23" name="Text 2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56</a:t>
            </a:r>
            <a:endParaRPr lang="en-US" sz="85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ÉTAPE 2 — BALANCE ÂGÉE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Format standard de la balance âgée</a:t>
            </a:r>
            <a:endParaRPr lang="en-US" sz="2600" dirty="0"/>
          </a:p>
        </p:txBody>
      </p:sp>
      <p:graphicFrame>
        <p:nvGraphicFramePr>
          <p:cNvPr id="59"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4114800"/>
                <a:gridCol w="6976872"/>
              </a:tblGrid>
              <a:tr h="566928">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Tranche d'antériorité</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Indication / Action recommandée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56692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Non échu</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250" dirty="0">
                          <a:solidFill>
                            <a:srgbClr val="3A4458"/>
                          </a:solidFill>
                          <a:latin typeface="Calibri" pitchFamily="34" charset="0"/>
                          <a:ea typeface="Calibri" pitchFamily="34" charset="-122"/>
                          <a:cs typeface="Calibri" pitchFamily="34" charset="-120"/>
                        </a:rPr>
                        <a:t>Normal</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6692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0 à 30 jours échu</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250" dirty="0">
                          <a:solidFill>
                            <a:srgbClr val="3A4458"/>
                          </a:solidFill>
                          <a:latin typeface="Calibri" pitchFamily="34" charset="0"/>
                          <a:ea typeface="Calibri" pitchFamily="34" charset="-122"/>
                          <a:cs typeface="Calibri" pitchFamily="34" charset="-120"/>
                        </a:rPr>
                        <a:t>Surveillance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6692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31 à 60 jours échu</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250" dirty="0">
                          <a:solidFill>
                            <a:srgbClr val="3A4458"/>
                          </a:solidFill>
                          <a:latin typeface="Calibri" pitchFamily="34" charset="0"/>
                          <a:ea typeface="Calibri" pitchFamily="34" charset="-122"/>
                          <a:cs typeface="Calibri" pitchFamily="34" charset="-120"/>
                        </a:rPr>
                        <a:t>Relance commerciale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6692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61 à 90 jours échu</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250" dirty="0">
                          <a:solidFill>
                            <a:srgbClr val="3A4458"/>
                          </a:solidFill>
                          <a:latin typeface="Calibri" pitchFamily="34" charset="0"/>
                          <a:ea typeface="Calibri" pitchFamily="34" charset="-122"/>
                          <a:cs typeface="Calibri" pitchFamily="34" charset="-120"/>
                        </a:rPr>
                        <a:t>Relance recommandée + amorce de provision</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6692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91 à 180 jours échu</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250" dirty="0">
                          <a:solidFill>
                            <a:srgbClr val="3A4458"/>
                          </a:solidFill>
                          <a:latin typeface="Calibri" pitchFamily="34" charset="0"/>
                          <a:ea typeface="Calibri" pitchFamily="34" charset="-122"/>
                          <a:cs typeface="Calibri" pitchFamily="34" charset="-120"/>
                        </a:rPr>
                        <a:t>Provision significative recommandée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66928">
                <a:tc>
                  <a:txBody>
                    <a:bodyPr/>
                    <a:lstStyle/>
                    <a:p>
                      <a:pPr algn="l" indent="0" marL="0">
                        <a:buNone/>
                      </a:pPr>
                      <a:r>
                        <a:rPr lang="en-US" sz="1250" b="1" dirty="0">
                          <a:solidFill>
                            <a:srgbClr val="2E8B2E"/>
                          </a:solidFill>
                          <a:latin typeface="Calibri" pitchFamily="34" charset="0"/>
                          <a:ea typeface="Calibri" pitchFamily="34" charset="-122"/>
                          <a:cs typeface="Calibri" pitchFamily="34" charset="-120"/>
                        </a:rPr>
                        <a:t>&gt; 180 jours échu</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250" dirty="0">
                          <a:solidFill>
                            <a:srgbClr val="3A4458"/>
                          </a:solidFill>
                          <a:latin typeface="Calibri" pitchFamily="34" charset="0"/>
                          <a:ea typeface="Calibri" pitchFamily="34" charset="-122"/>
                          <a:cs typeface="Calibri" pitchFamily="34" charset="-120"/>
                        </a:rPr>
                        <a:t>Provision élevée à 100 %</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Créances</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57</a:t>
            </a:r>
            <a:endParaRPr lang="en-US" sz="85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01168" cy="6858000"/>
          </a:xfrm>
          <a:prstGeom prst="rect">
            <a:avLst/>
          </a:prstGeom>
          <a:solidFill>
            <a:srgbClr val="2E8B2E"/>
          </a:solidFill>
          <a:ln/>
        </p:spPr>
      </p:sp>
      <p:sp>
        <p:nvSpPr>
          <p:cNvPr id="3" name="Shape 1"/>
          <p:cNvSpPr/>
          <p:nvPr/>
        </p:nvSpPr>
        <p:spPr>
          <a:xfrm>
            <a:off x="0" y="0"/>
            <a:ext cx="201168" cy="2286000"/>
          </a:xfrm>
          <a:prstGeom prst="rect">
            <a:avLst/>
          </a:prstGeom>
          <a:solidFill>
            <a:srgbClr val="2E8B2E"/>
          </a:solidFill>
          <a:ln/>
        </p:spPr>
      </p:sp>
      <p:sp>
        <p:nvSpPr>
          <p:cNvPr id="4" name="Shape 2"/>
          <p:cNvSpPr/>
          <p:nvPr/>
        </p:nvSpPr>
        <p:spPr>
          <a:xfrm>
            <a:off x="0" y="4572000"/>
            <a:ext cx="201168" cy="2286000"/>
          </a:xfrm>
          <a:prstGeom prst="rect">
            <a:avLst/>
          </a:prstGeom>
          <a:solidFill>
            <a:srgbClr val="C8102E"/>
          </a:solidFill>
          <a:ln/>
        </p:spPr>
      </p:sp>
      <p:sp>
        <p:nvSpPr>
          <p:cNvPr id="5" name="Shape 3"/>
          <p:cNvSpPr/>
          <p:nvPr/>
        </p:nvSpPr>
        <p:spPr>
          <a:xfrm>
            <a:off x="566928" y="457200"/>
            <a:ext cx="566928" cy="566928"/>
          </a:xfrm>
          <a:prstGeom prst="ellipse">
            <a:avLst/>
          </a:prstGeom>
          <a:solidFill>
            <a:srgbClr val="2E8B2E"/>
          </a:solidFill>
          <a:ln/>
        </p:spPr>
      </p:sp>
      <p:pic>
        <p:nvPicPr>
          <p:cNvPr id="6" name="Image 0" descr="icons/flag.png">    </p:cNvPr>
          <p:cNvPicPr>
            <a:picLocks noChangeAspect="1"/>
          </p:cNvPicPr>
          <p:nvPr/>
        </p:nvPicPr>
        <p:blipFill>
          <a:blip r:embed="rId1"/>
          <a:stretch>
            <a:fillRect/>
          </a:stretch>
        </p:blipFill>
        <p:spPr>
          <a:xfrm>
            <a:off x="708660" y="598932"/>
            <a:ext cx="283464" cy="283464"/>
          </a:xfrm>
          <a:prstGeom prst="rect">
            <a:avLst/>
          </a:prstGeom>
        </p:spPr>
      </p:pic>
      <p:sp>
        <p:nvSpPr>
          <p:cNvPr id="7" name="Text 4"/>
          <p:cNvSpPr/>
          <p:nvPr/>
        </p:nvSpPr>
        <p:spPr>
          <a:xfrm>
            <a:off x="1280160" y="457200"/>
            <a:ext cx="10058400" cy="274320"/>
          </a:xfrm>
          <a:prstGeom prst="rect">
            <a:avLst/>
          </a:prstGeom>
          <a:noFill/>
          <a:ln/>
        </p:spPr>
        <p:txBody>
          <a:bodyPr wrap="square" lIns="0" tIns="0" rIns="0" bIns="0" rtlCol="0" anchor="ctr"/>
          <a:lstStyle/>
          <a:p>
            <a:pPr indent="0" marL="0">
              <a:buNone/>
            </a:pPr>
            <a:r>
              <a:rPr lang="en-US" sz="1100" b="1" spc="200" kern="0" dirty="0">
                <a:solidFill>
                  <a:srgbClr val="2E8B2E"/>
                </a:solidFill>
                <a:latin typeface="Calibri" pitchFamily="34" charset="0"/>
                <a:ea typeface="Calibri" pitchFamily="34" charset="-122"/>
                <a:cs typeface="Calibri" pitchFamily="34" charset="-120"/>
              </a:rPr>
              <a:t>SPÉCIFICITÉ ALGÉRIENNE</a:t>
            </a:r>
            <a:endParaRPr lang="en-US" sz="1100" dirty="0"/>
          </a:p>
        </p:txBody>
      </p:sp>
      <p:sp>
        <p:nvSpPr>
          <p:cNvPr id="8" name="Text 5"/>
          <p:cNvSpPr/>
          <p:nvPr/>
        </p:nvSpPr>
        <p:spPr>
          <a:xfrm>
            <a:off x="1280160" y="749808"/>
            <a:ext cx="10332720" cy="777240"/>
          </a:xfrm>
          <a:prstGeom prst="rect">
            <a:avLst/>
          </a:prstGeom>
          <a:noFill/>
          <a:ln/>
        </p:spPr>
        <p:txBody>
          <a:bodyPr wrap="square" lIns="0" tIns="0" rIns="0" bIns="0" rtlCol="0" anchor="ctr"/>
          <a:lstStyle/>
          <a:p>
            <a:pPr indent="0" marL="0">
              <a:lnSpc>
                <a:spcPct val="95000"/>
              </a:lnSpc>
              <a:buNone/>
            </a:pPr>
            <a:r>
              <a:rPr lang="en-US" sz="2600" b="1" dirty="0">
                <a:solidFill>
                  <a:srgbClr val="16284F"/>
                </a:solidFill>
                <a:latin typeface="Georgia" pitchFamily="34" charset="0"/>
                <a:ea typeface="Georgia" pitchFamily="34" charset="-122"/>
                <a:cs typeface="Georgia" pitchFamily="34" charset="-120"/>
              </a:rPr>
              <a:t>Créances sur les administrations publiques</a:t>
            </a:r>
            <a:endParaRPr lang="en-US" sz="2600" dirty="0"/>
          </a:p>
        </p:txBody>
      </p:sp>
      <p:sp>
        <p:nvSpPr>
          <p:cNvPr id="9" name="Shape 6"/>
          <p:cNvSpPr/>
          <p:nvPr/>
        </p:nvSpPr>
        <p:spPr>
          <a:xfrm>
            <a:off x="548640" y="1783080"/>
            <a:ext cx="11091672" cy="2103120"/>
          </a:xfrm>
          <a:prstGeom prst="roundRect">
            <a:avLst>
              <a:gd name="adj" fmla="val 2174"/>
            </a:avLst>
          </a:prstGeom>
          <a:solidFill>
            <a:srgbClr val="F4F7FB"/>
          </a:solidFill>
          <a:ln w="12700">
            <a:solidFill>
              <a:srgbClr val="E2E9F2"/>
            </a:solidFill>
            <a:prstDash val="solid"/>
          </a:ln>
        </p:spPr>
      </p:sp>
      <p:sp>
        <p:nvSpPr>
          <p:cNvPr id="10" name="Shape 7"/>
          <p:cNvSpPr/>
          <p:nvPr/>
        </p:nvSpPr>
        <p:spPr>
          <a:xfrm>
            <a:off x="548640" y="1783080"/>
            <a:ext cx="64008" cy="2103120"/>
          </a:xfrm>
          <a:prstGeom prst="rect">
            <a:avLst/>
          </a:prstGeom>
          <a:solidFill>
            <a:srgbClr val="2E8B2E"/>
          </a:solidFill>
          <a:ln/>
        </p:spPr>
      </p:sp>
      <p:sp>
        <p:nvSpPr>
          <p:cNvPr id="11" name="Text 8"/>
          <p:cNvSpPr/>
          <p:nvPr/>
        </p:nvSpPr>
        <p:spPr>
          <a:xfrm>
            <a:off x="777240" y="1828800"/>
            <a:ext cx="10698480" cy="2011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Problématique.  </a:t>
            </a:r>
            <a:pPr indent="0" marL="0">
              <a:lnSpc>
                <a:spcPct val="100000"/>
              </a:lnSpc>
              <a:buNone/>
            </a:pPr>
            <a:r>
              <a:rPr lang="en-US" sz="1200" dirty="0">
                <a:solidFill>
                  <a:srgbClr val="3A4458"/>
                </a:solidFill>
              </a:rPr>
              <a:t>EPE, collectivités, ministères, hôpitaux : (i) délais de paiement structurellement longs (12-24 mois, parfois plus) ; (ii) procédures lourdes (ordonnancement, mandatement) — lenteur, non insolvabilité ; (iii) risque de défaut quasi-nul ; (iv) marchés publics (décret 15-247) avec retenues de garantie, cautions, service fait.</a:t>
            </a:r>
            <a:endParaRPr lang="en-US" sz="1300" dirty="0"/>
          </a:p>
        </p:txBody>
      </p:sp>
      <p:sp>
        <p:nvSpPr>
          <p:cNvPr id="12" name="Shape 9"/>
          <p:cNvSpPr/>
          <p:nvPr/>
        </p:nvSpPr>
        <p:spPr>
          <a:xfrm>
            <a:off x="548640" y="4069080"/>
            <a:ext cx="11091672" cy="2103120"/>
          </a:xfrm>
          <a:prstGeom prst="roundRect">
            <a:avLst>
              <a:gd name="adj" fmla="val 2174"/>
            </a:avLst>
          </a:prstGeom>
          <a:solidFill>
            <a:srgbClr val="F4F7FB"/>
          </a:solidFill>
          <a:ln w="12700">
            <a:solidFill>
              <a:srgbClr val="E2E9F2"/>
            </a:solidFill>
            <a:prstDash val="solid"/>
          </a:ln>
        </p:spPr>
      </p:sp>
      <p:sp>
        <p:nvSpPr>
          <p:cNvPr id="13" name="Shape 10"/>
          <p:cNvSpPr/>
          <p:nvPr/>
        </p:nvSpPr>
        <p:spPr>
          <a:xfrm>
            <a:off x="548640" y="4069080"/>
            <a:ext cx="64008" cy="2103120"/>
          </a:xfrm>
          <a:prstGeom prst="rect">
            <a:avLst/>
          </a:prstGeom>
          <a:solidFill>
            <a:srgbClr val="2E8B2E"/>
          </a:solidFill>
          <a:ln/>
        </p:spPr>
      </p:sp>
      <p:sp>
        <p:nvSpPr>
          <p:cNvPr id="14" name="Text 11"/>
          <p:cNvSpPr/>
          <p:nvPr/>
        </p:nvSpPr>
        <p:spPr>
          <a:xfrm>
            <a:off x="777240" y="4114800"/>
            <a:ext cx="10698480" cy="2011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Conséquences.  </a:t>
            </a:r>
            <a:pPr indent="0" marL="0">
              <a:lnSpc>
                <a:spcPct val="100000"/>
              </a:lnSpc>
              <a:buNone/>
            </a:pPr>
            <a:r>
              <a:rPr lang="en-US" sz="1200" dirty="0">
                <a:solidFill>
                  <a:srgbClr val="3A4458"/>
                </a:solidFill>
              </a:rPr>
              <a:t>L'application mécanique du barème (100 % à &gt; 180 j) serait inappropriée. Démarche adaptée : isoler les créances publiques, appliquer un barème distinct (provision à partir de 24 mois ou en cas de contestation), confirmer le solde reconnu auprès de l'administration, examiner les marchés sous-jacents.</a:t>
            </a:r>
            <a:endParaRPr lang="en-US" sz="1300" dirty="0"/>
          </a:p>
        </p:txBody>
      </p:sp>
      <p:sp>
        <p:nvSpPr>
          <p:cNvPr id="15" name="Text 12"/>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6" name="Text 13"/>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Créances</a:t>
            </a:r>
            <a:endParaRPr lang="en-US" sz="750" dirty="0"/>
          </a:p>
        </p:txBody>
      </p:sp>
      <p:sp>
        <p:nvSpPr>
          <p:cNvPr id="17" name="Text 14"/>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58</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FIL CONDUCTEUR DE LA JOURNÉE</a:t>
            </a:r>
            <a:endParaRPr lang="en-US" sz="1100" dirty="0"/>
          </a:p>
        </p:txBody>
      </p:sp>
      <p:sp>
        <p:nvSpPr>
          <p:cNvPr id="4" name="Text 2"/>
          <p:cNvSpPr/>
          <p:nvPr/>
        </p:nvSpPr>
        <p:spPr>
          <a:xfrm>
            <a:off x="548640" y="685800"/>
            <a:ext cx="10972800" cy="731520"/>
          </a:xfrm>
          <a:prstGeom prst="rect">
            <a:avLst/>
          </a:prstGeom>
          <a:noFill/>
          <a:ln/>
        </p:spPr>
        <p:txBody>
          <a:bodyPr wrap="square" lIns="0" tIns="0" rIns="0" bIns="0" rtlCol="0" anchor="ctr"/>
          <a:lstStyle/>
          <a:p>
            <a:pPr indent="0" marL="0">
              <a:buNone/>
            </a:pPr>
            <a:r>
              <a:rPr lang="en-US" sz="2800" b="1" dirty="0">
                <a:solidFill>
                  <a:srgbClr val="FFFFFF"/>
                </a:solidFill>
                <a:latin typeface="Georgia" pitchFamily="34" charset="0"/>
                <a:ea typeface="Georgia" pitchFamily="34" charset="-122"/>
                <a:cs typeface="Georgia" pitchFamily="34" charset="-120"/>
              </a:rPr>
              <a:t>Le triptyque commun de l'audit d'actif</a:t>
            </a:r>
            <a:endParaRPr lang="en-US" sz="2800" dirty="0"/>
          </a:p>
        </p:txBody>
      </p:sp>
      <p:sp>
        <p:nvSpPr>
          <p:cNvPr id="5" name="Text 3"/>
          <p:cNvSpPr/>
          <p:nvPr/>
        </p:nvSpPr>
        <p:spPr>
          <a:xfrm>
            <a:off x="548640" y="1481328"/>
            <a:ext cx="10972800" cy="548640"/>
          </a:xfrm>
          <a:prstGeom prst="rect">
            <a:avLst/>
          </a:prstGeom>
          <a:noFill/>
          <a:ln/>
        </p:spPr>
        <p:txBody>
          <a:bodyPr wrap="square" lIns="0" tIns="0" rIns="0" bIns="0" rtlCol="0" anchor="t"/>
          <a:lstStyle/>
          <a:p>
            <a:pPr indent="0" marL="0">
              <a:lnSpc>
                <a:spcPct val="105000"/>
              </a:lnSpc>
              <a:buNone/>
            </a:pPr>
            <a:r>
              <a:rPr lang="en-US" sz="1350" i="1" dirty="0">
                <a:solidFill>
                  <a:srgbClr val="C8D4E8"/>
                </a:solidFill>
                <a:latin typeface="Calibri" pitchFamily="34" charset="0"/>
                <a:ea typeface="Calibri" pitchFamily="34" charset="-122"/>
                <a:cs typeface="Calibri" pitchFamily="34" charset="-120"/>
              </a:rPr>
              <a:t>Chaque cycle obéit à une logique propre, mais tous s'articulent autour de trois questions structurantes qui organisent l'ensemble du programme de travail.</a:t>
            </a:r>
            <a:endParaRPr lang="en-US" sz="1350" dirty="0"/>
          </a:p>
        </p:txBody>
      </p:sp>
      <p:sp>
        <p:nvSpPr>
          <p:cNvPr id="6" name="Shape 4"/>
          <p:cNvSpPr/>
          <p:nvPr/>
        </p:nvSpPr>
        <p:spPr>
          <a:xfrm>
            <a:off x="548640" y="2286000"/>
            <a:ext cx="3529584" cy="3566160"/>
          </a:xfrm>
          <a:prstGeom prst="roundRect">
            <a:avLst>
              <a:gd name="adj" fmla="val 2073"/>
            </a:avLst>
          </a:prstGeom>
          <a:solidFill>
            <a:srgbClr val="1E3A6E"/>
          </a:solidFill>
          <a:ln w="12700">
            <a:solidFill>
              <a:srgbClr val="2C4980"/>
            </a:solidFill>
            <a:prstDash val="solid"/>
          </a:ln>
        </p:spPr>
      </p:sp>
      <p:sp>
        <p:nvSpPr>
          <p:cNvPr id="7" name="Shape 5"/>
          <p:cNvSpPr/>
          <p:nvPr/>
        </p:nvSpPr>
        <p:spPr>
          <a:xfrm>
            <a:off x="1856232" y="2697480"/>
            <a:ext cx="914400" cy="914400"/>
          </a:xfrm>
          <a:prstGeom prst="ellipse">
            <a:avLst/>
          </a:prstGeom>
          <a:solidFill>
            <a:srgbClr val="2E8B2E"/>
          </a:solidFill>
          <a:ln/>
        </p:spPr>
      </p:sp>
      <p:pic>
        <p:nvPicPr>
          <p:cNvPr id="8" name="Image 0" descr="icons/search.png">    </p:cNvPr>
          <p:cNvPicPr>
            <a:picLocks noChangeAspect="1"/>
          </p:cNvPicPr>
          <p:nvPr/>
        </p:nvPicPr>
        <p:blipFill>
          <a:blip r:embed="rId1"/>
          <a:stretch>
            <a:fillRect/>
          </a:stretch>
        </p:blipFill>
        <p:spPr>
          <a:xfrm>
            <a:off x="2084832" y="2926080"/>
            <a:ext cx="457200" cy="457200"/>
          </a:xfrm>
          <a:prstGeom prst="rect">
            <a:avLst/>
          </a:prstGeom>
        </p:spPr>
      </p:pic>
      <p:sp>
        <p:nvSpPr>
          <p:cNvPr id="9" name="Text 6"/>
          <p:cNvSpPr/>
          <p:nvPr/>
        </p:nvSpPr>
        <p:spPr>
          <a:xfrm>
            <a:off x="777240" y="2468880"/>
            <a:ext cx="640080" cy="548640"/>
          </a:xfrm>
          <a:prstGeom prst="rect">
            <a:avLst/>
          </a:prstGeom>
          <a:noFill/>
          <a:ln/>
        </p:spPr>
        <p:txBody>
          <a:bodyPr wrap="square" lIns="0" tIns="0" rIns="0" bIns="0" rtlCol="0" anchor="ctr"/>
          <a:lstStyle/>
          <a:p>
            <a:pPr indent="0" marL="0">
              <a:buNone/>
            </a:pPr>
            <a:r>
              <a:rPr lang="en-US" sz="3000" b="1" dirty="0">
                <a:solidFill>
                  <a:srgbClr val="2C4980"/>
                </a:solidFill>
                <a:latin typeface="Georgia" pitchFamily="34" charset="0"/>
                <a:ea typeface="Georgia" pitchFamily="34" charset="-122"/>
                <a:cs typeface="Georgia" pitchFamily="34" charset="-120"/>
              </a:rPr>
              <a:t>1</a:t>
            </a:r>
            <a:endParaRPr lang="en-US" sz="3000" dirty="0"/>
          </a:p>
        </p:txBody>
      </p:sp>
      <p:sp>
        <p:nvSpPr>
          <p:cNvPr id="10" name="Text 7"/>
          <p:cNvSpPr/>
          <p:nvPr/>
        </p:nvSpPr>
        <p:spPr>
          <a:xfrm>
            <a:off x="548640" y="3749040"/>
            <a:ext cx="3529584" cy="457200"/>
          </a:xfrm>
          <a:prstGeom prst="rect">
            <a:avLst/>
          </a:prstGeom>
          <a:noFill/>
          <a:ln/>
        </p:spPr>
        <p:txBody>
          <a:bodyPr wrap="square" lIns="0" tIns="0" rIns="0" bIns="0" rtlCol="0" anchor="ctr"/>
          <a:lstStyle/>
          <a:p>
            <a:pPr algn="ctr" indent="0" marL="0">
              <a:buNone/>
            </a:pPr>
            <a:r>
              <a:rPr lang="en-US" sz="1800" b="1" dirty="0">
                <a:solidFill>
                  <a:srgbClr val="FFFFFF"/>
                </a:solidFill>
                <a:latin typeface="Georgia" pitchFamily="34" charset="0"/>
                <a:ea typeface="Georgia" pitchFamily="34" charset="-122"/>
                <a:cs typeface="Georgia" pitchFamily="34" charset="-120"/>
              </a:rPr>
              <a:t>Existence &amp; droits</a:t>
            </a:r>
            <a:endParaRPr lang="en-US" sz="1800" dirty="0"/>
          </a:p>
        </p:txBody>
      </p:sp>
      <p:sp>
        <p:nvSpPr>
          <p:cNvPr id="11" name="Text 8"/>
          <p:cNvSpPr/>
          <p:nvPr/>
        </p:nvSpPr>
        <p:spPr>
          <a:xfrm>
            <a:off x="868680" y="4251960"/>
            <a:ext cx="2889504" cy="1280160"/>
          </a:xfrm>
          <a:prstGeom prst="rect">
            <a:avLst/>
          </a:prstGeom>
          <a:noFill/>
          <a:ln/>
        </p:spPr>
        <p:txBody>
          <a:bodyPr wrap="square" lIns="0" tIns="0" rIns="0" bIns="0" rtlCol="0" anchor="t"/>
          <a:lstStyle/>
          <a:p>
            <a:pPr algn="ctr" indent="0" marL="0">
              <a:lnSpc>
                <a:spcPct val="108000"/>
              </a:lnSpc>
              <a:buNone/>
            </a:pPr>
            <a:r>
              <a:rPr lang="en-US" sz="1250" dirty="0">
                <a:solidFill>
                  <a:srgbClr val="C8D4E8"/>
                </a:solidFill>
                <a:latin typeface="Calibri" pitchFamily="34" charset="0"/>
                <a:ea typeface="Calibri" pitchFamily="34" charset="-122"/>
                <a:cs typeface="Calibri" pitchFamily="34" charset="-120"/>
              </a:rPr>
              <a:t>L'actif existe-t-il, et l'entité en a-t-elle bien le contrôle ?</a:t>
            </a:r>
            <a:endParaRPr lang="en-US" sz="1250" dirty="0"/>
          </a:p>
        </p:txBody>
      </p:sp>
      <p:sp>
        <p:nvSpPr>
          <p:cNvPr id="12" name="Shape 9"/>
          <p:cNvSpPr/>
          <p:nvPr/>
        </p:nvSpPr>
        <p:spPr>
          <a:xfrm>
            <a:off x="4325112" y="2286000"/>
            <a:ext cx="3529584" cy="3566160"/>
          </a:xfrm>
          <a:prstGeom prst="roundRect">
            <a:avLst>
              <a:gd name="adj" fmla="val 2073"/>
            </a:avLst>
          </a:prstGeom>
          <a:solidFill>
            <a:srgbClr val="1E3A6E"/>
          </a:solidFill>
          <a:ln w="12700">
            <a:solidFill>
              <a:srgbClr val="2C4980"/>
            </a:solidFill>
            <a:prstDash val="solid"/>
          </a:ln>
        </p:spPr>
      </p:sp>
      <p:sp>
        <p:nvSpPr>
          <p:cNvPr id="13" name="Shape 10"/>
          <p:cNvSpPr/>
          <p:nvPr/>
        </p:nvSpPr>
        <p:spPr>
          <a:xfrm>
            <a:off x="5632704" y="2697480"/>
            <a:ext cx="914400" cy="914400"/>
          </a:xfrm>
          <a:prstGeom prst="ellipse">
            <a:avLst/>
          </a:prstGeom>
          <a:solidFill>
            <a:srgbClr val="0C7C8C"/>
          </a:solidFill>
          <a:ln/>
        </p:spPr>
      </p:sp>
      <p:pic>
        <p:nvPicPr>
          <p:cNvPr id="14" name="Image 1" descr="icons/calculator.png">    </p:cNvPr>
          <p:cNvPicPr>
            <a:picLocks noChangeAspect="1"/>
          </p:cNvPicPr>
          <p:nvPr/>
        </p:nvPicPr>
        <p:blipFill>
          <a:blip r:embed="rId2"/>
          <a:stretch>
            <a:fillRect/>
          </a:stretch>
        </p:blipFill>
        <p:spPr>
          <a:xfrm>
            <a:off x="5861304" y="2926080"/>
            <a:ext cx="457200" cy="457200"/>
          </a:xfrm>
          <a:prstGeom prst="rect">
            <a:avLst/>
          </a:prstGeom>
        </p:spPr>
      </p:pic>
      <p:sp>
        <p:nvSpPr>
          <p:cNvPr id="15" name="Text 11"/>
          <p:cNvSpPr/>
          <p:nvPr/>
        </p:nvSpPr>
        <p:spPr>
          <a:xfrm>
            <a:off x="4553712" y="2468880"/>
            <a:ext cx="640080" cy="548640"/>
          </a:xfrm>
          <a:prstGeom prst="rect">
            <a:avLst/>
          </a:prstGeom>
          <a:noFill/>
          <a:ln/>
        </p:spPr>
        <p:txBody>
          <a:bodyPr wrap="square" lIns="0" tIns="0" rIns="0" bIns="0" rtlCol="0" anchor="ctr"/>
          <a:lstStyle/>
          <a:p>
            <a:pPr indent="0" marL="0">
              <a:buNone/>
            </a:pPr>
            <a:r>
              <a:rPr lang="en-US" sz="3000" b="1" dirty="0">
                <a:solidFill>
                  <a:srgbClr val="2C4980"/>
                </a:solidFill>
                <a:latin typeface="Georgia" pitchFamily="34" charset="0"/>
                <a:ea typeface="Georgia" pitchFamily="34" charset="-122"/>
                <a:cs typeface="Georgia" pitchFamily="34" charset="-120"/>
              </a:rPr>
              <a:t>2</a:t>
            </a:r>
            <a:endParaRPr lang="en-US" sz="3000" dirty="0"/>
          </a:p>
        </p:txBody>
      </p:sp>
      <p:sp>
        <p:nvSpPr>
          <p:cNvPr id="16" name="Text 12"/>
          <p:cNvSpPr/>
          <p:nvPr/>
        </p:nvSpPr>
        <p:spPr>
          <a:xfrm>
            <a:off x="4325112" y="3749040"/>
            <a:ext cx="3529584" cy="457200"/>
          </a:xfrm>
          <a:prstGeom prst="rect">
            <a:avLst/>
          </a:prstGeom>
          <a:noFill/>
          <a:ln/>
        </p:spPr>
        <p:txBody>
          <a:bodyPr wrap="square" lIns="0" tIns="0" rIns="0" bIns="0" rtlCol="0" anchor="ctr"/>
          <a:lstStyle/>
          <a:p>
            <a:pPr algn="ctr" indent="0" marL="0">
              <a:buNone/>
            </a:pPr>
            <a:r>
              <a:rPr lang="en-US" sz="1800" b="1" dirty="0">
                <a:solidFill>
                  <a:srgbClr val="FFFFFF"/>
                </a:solidFill>
                <a:latin typeface="Georgia" pitchFamily="34" charset="0"/>
                <a:ea typeface="Georgia" pitchFamily="34" charset="-122"/>
                <a:cs typeface="Georgia" pitchFamily="34" charset="-120"/>
              </a:rPr>
              <a:t>Valorisation</a:t>
            </a:r>
            <a:endParaRPr lang="en-US" sz="1800" dirty="0"/>
          </a:p>
        </p:txBody>
      </p:sp>
      <p:sp>
        <p:nvSpPr>
          <p:cNvPr id="17" name="Text 13"/>
          <p:cNvSpPr/>
          <p:nvPr/>
        </p:nvSpPr>
        <p:spPr>
          <a:xfrm>
            <a:off x="4645152" y="4251960"/>
            <a:ext cx="2889504" cy="1280160"/>
          </a:xfrm>
          <a:prstGeom prst="rect">
            <a:avLst/>
          </a:prstGeom>
          <a:noFill/>
          <a:ln/>
        </p:spPr>
        <p:txBody>
          <a:bodyPr wrap="square" lIns="0" tIns="0" rIns="0" bIns="0" rtlCol="0" anchor="t"/>
          <a:lstStyle/>
          <a:p>
            <a:pPr algn="ctr" indent="0" marL="0">
              <a:lnSpc>
                <a:spcPct val="108000"/>
              </a:lnSpc>
              <a:buNone/>
            </a:pPr>
            <a:r>
              <a:rPr lang="en-US" sz="1250" dirty="0">
                <a:solidFill>
                  <a:srgbClr val="C8D4E8"/>
                </a:solidFill>
                <a:latin typeface="Calibri" pitchFamily="34" charset="0"/>
                <a:ea typeface="Calibri" pitchFamily="34" charset="-122"/>
                <a:cs typeface="Calibri" pitchFamily="34" charset="-120"/>
              </a:rPr>
              <a:t>Sa valeur brute et sa valeur nette sont-elles correctement déterminées ?</a:t>
            </a:r>
            <a:endParaRPr lang="en-US" sz="1250" dirty="0"/>
          </a:p>
        </p:txBody>
      </p:sp>
      <p:sp>
        <p:nvSpPr>
          <p:cNvPr id="18" name="Shape 14"/>
          <p:cNvSpPr/>
          <p:nvPr/>
        </p:nvSpPr>
        <p:spPr>
          <a:xfrm>
            <a:off x="8101584" y="2286000"/>
            <a:ext cx="3529584" cy="3566160"/>
          </a:xfrm>
          <a:prstGeom prst="roundRect">
            <a:avLst>
              <a:gd name="adj" fmla="val 2073"/>
            </a:avLst>
          </a:prstGeom>
          <a:solidFill>
            <a:srgbClr val="1E3A6E"/>
          </a:solidFill>
          <a:ln w="12700">
            <a:solidFill>
              <a:srgbClr val="2C4980"/>
            </a:solidFill>
            <a:prstDash val="solid"/>
          </a:ln>
        </p:spPr>
      </p:sp>
      <p:sp>
        <p:nvSpPr>
          <p:cNvPr id="19" name="Shape 15"/>
          <p:cNvSpPr/>
          <p:nvPr/>
        </p:nvSpPr>
        <p:spPr>
          <a:xfrm>
            <a:off x="9409176" y="2697480"/>
            <a:ext cx="914400" cy="914400"/>
          </a:xfrm>
          <a:prstGeom prst="ellipse">
            <a:avLst/>
          </a:prstGeom>
          <a:solidFill>
            <a:srgbClr val="C9A24B"/>
          </a:solidFill>
          <a:ln/>
        </p:spPr>
      </p:sp>
      <p:pic>
        <p:nvPicPr>
          <p:cNvPr id="20" name="Image 2" descr="icons/percent.png">    </p:cNvPr>
          <p:cNvPicPr>
            <a:picLocks noChangeAspect="1"/>
          </p:cNvPicPr>
          <p:nvPr/>
        </p:nvPicPr>
        <p:blipFill>
          <a:blip r:embed="rId3"/>
          <a:stretch>
            <a:fillRect/>
          </a:stretch>
        </p:blipFill>
        <p:spPr>
          <a:xfrm>
            <a:off x="9637776" y="2926080"/>
            <a:ext cx="457200" cy="457200"/>
          </a:xfrm>
          <a:prstGeom prst="rect">
            <a:avLst/>
          </a:prstGeom>
        </p:spPr>
      </p:pic>
      <p:sp>
        <p:nvSpPr>
          <p:cNvPr id="21" name="Text 16"/>
          <p:cNvSpPr/>
          <p:nvPr/>
        </p:nvSpPr>
        <p:spPr>
          <a:xfrm>
            <a:off x="8330184" y="2468880"/>
            <a:ext cx="640080" cy="548640"/>
          </a:xfrm>
          <a:prstGeom prst="rect">
            <a:avLst/>
          </a:prstGeom>
          <a:noFill/>
          <a:ln/>
        </p:spPr>
        <p:txBody>
          <a:bodyPr wrap="square" lIns="0" tIns="0" rIns="0" bIns="0" rtlCol="0" anchor="ctr"/>
          <a:lstStyle/>
          <a:p>
            <a:pPr indent="0" marL="0">
              <a:buNone/>
            </a:pPr>
            <a:r>
              <a:rPr lang="en-US" sz="3000" b="1" dirty="0">
                <a:solidFill>
                  <a:srgbClr val="2C4980"/>
                </a:solidFill>
                <a:latin typeface="Georgia" pitchFamily="34" charset="0"/>
                <a:ea typeface="Georgia" pitchFamily="34" charset="-122"/>
                <a:cs typeface="Georgia" pitchFamily="34" charset="-120"/>
              </a:rPr>
              <a:t>3</a:t>
            </a:r>
            <a:endParaRPr lang="en-US" sz="3000" dirty="0"/>
          </a:p>
        </p:txBody>
      </p:sp>
      <p:sp>
        <p:nvSpPr>
          <p:cNvPr id="22" name="Text 17"/>
          <p:cNvSpPr/>
          <p:nvPr/>
        </p:nvSpPr>
        <p:spPr>
          <a:xfrm>
            <a:off x="8101584" y="3749040"/>
            <a:ext cx="3529584" cy="457200"/>
          </a:xfrm>
          <a:prstGeom prst="rect">
            <a:avLst/>
          </a:prstGeom>
          <a:noFill/>
          <a:ln/>
        </p:spPr>
        <p:txBody>
          <a:bodyPr wrap="square" lIns="0" tIns="0" rIns="0" bIns="0" rtlCol="0" anchor="ctr"/>
          <a:lstStyle/>
          <a:p>
            <a:pPr algn="ctr" indent="0" marL="0">
              <a:buNone/>
            </a:pPr>
            <a:r>
              <a:rPr lang="en-US" sz="1800" b="1" dirty="0">
                <a:solidFill>
                  <a:srgbClr val="FFFFFF"/>
                </a:solidFill>
                <a:latin typeface="Georgia" pitchFamily="34" charset="0"/>
                <a:ea typeface="Georgia" pitchFamily="34" charset="-122"/>
                <a:cs typeface="Georgia" pitchFamily="34" charset="-120"/>
              </a:rPr>
              <a:t>Dépréciation</a:t>
            </a:r>
            <a:endParaRPr lang="en-US" sz="1800" dirty="0"/>
          </a:p>
        </p:txBody>
      </p:sp>
      <p:sp>
        <p:nvSpPr>
          <p:cNvPr id="23" name="Text 18"/>
          <p:cNvSpPr/>
          <p:nvPr/>
        </p:nvSpPr>
        <p:spPr>
          <a:xfrm>
            <a:off x="8421624" y="4251960"/>
            <a:ext cx="2889504" cy="1280160"/>
          </a:xfrm>
          <a:prstGeom prst="rect">
            <a:avLst/>
          </a:prstGeom>
          <a:noFill/>
          <a:ln/>
        </p:spPr>
        <p:txBody>
          <a:bodyPr wrap="square" lIns="0" tIns="0" rIns="0" bIns="0" rtlCol="0" anchor="t"/>
          <a:lstStyle/>
          <a:p>
            <a:pPr algn="ctr" indent="0" marL="0">
              <a:lnSpc>
                <a:spcPct val="108000"/>
              </a:lnSpc>
              <a:buNone/>
            </a:pPr>
            <a:r>
              <a:rPr lang="en-US" sz="1250" dirty="0">
                <a:solidFill>
                  <a:srgbClr val="C8D4E8"/>
                </a:solidFill>
                <a:latin typeface="Calibri" pitchFamily="34" charset="0"/>
                <a:ea typeface="Calibri" pitchFamily="34" charset="-122"/>
                <a:cs typeface="Calibri" pitchFamily="34" charset="-120"/>
              </a:rPr>
              <a:t>Sa valeur recouvrable est-elle au moins égale à sa valeur comptable ?</a:t>
            </a:r>
            <a:endParaRPr lang="en-US" sz="1250" dirty="0"/>
          </a:p>
        </p:txBody>
      </p:sp>
      <p:sp>
        <p:nvSpPr>
          <p:cNvPr id="24" name="Text 1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5" name="Text 2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Introduction</a:t>
            </a:r>
            <a:endParaRPr lang="en-US" sz="750" dirty="0"/>
          </a:p>
        </p:txBody>
      </p:sp>
      <p:sp>
        <p:nvSpPr>
          <p:cNvPr id="26" name="Text 2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a:t>
            </a:r>
            <a:endParaRPr lang="en-US" sz="85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44 — AUTRES CRÉANCES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Avances · Débiteurs divers · Comptes courants</a:t>
            </a:r>
            <a:endParaRPr lang="en-US" sz="2800" dirty="0"/>
          </a:p>
        </p:txBody>
      </p:sp>
      <p:sp>
        <p:nvSpPr>
          <p:cNvPr id="5" name="Shape 3"/>
          <p:cNvSpPr/>
          <p:nvPr/>
        </p:nvSpPr>
        <p:spPr>
          <a:xfrm>
            <a:off x="548640"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3529584" cy="868680"/>
          </a:xfrm>
          <a:prstGeom prst="rect">
            <a:avLst/>
          </a:prstGeom>
          <a:solidFill>
            <a:srgbClr val="0C7C8C"/>
          </a:solidFill>
          <a:ln/>
        </p:spPr>
      </p:sp>
      <p:pic>
        <p:nvPicPr>
          <p:cNvPr id="7" name="Image 0" descr="icons/money.png">    </p:cNvPr>
          <p:cNvPicPr>
            <a:picLocks noChangeAspect="1"/>
          </p:cNvPicPr>
          <p:nvPr/>
        </p:nvPicPr>
        <p:blipFill>
          <a:blip r:embed="rId1"/>
          <a:stretch>
            <a:fillRect/>
          </a:stretch>
        </p:blipFill>
        <p:spPr>
          <a:xfrm>
            <a:off x="841248" y="2020824"/>
            <a:ext cx="384048" cy="384048"/>
          </a:xfrm>
          <a:prstGeom prst="rect">
            <a:avLst/>
          </a:prstGeom>
        </p:spPr>
      </p:pic>
      <p:sp>
        <p:nvSpPr>
          <p:cNvPr id="8" name="Text 5"/>
          <p:cNvSpPr/>
          <p:nvPr/>
        </p:nvSpPr>
        <p:spPr>
          <a:xfrm>
            <a:off x="1417320"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Avances &amp; acomptes (409)</a:t>
            </a:r>
            <a:endParaRPr lang="en-US" sz="1450" dirty="0"/>
          </a:p>
        </p:txBody>
      </p:sp>
      <p:sp>
        <p:nvSpPr>
          <p:cNvPr id="9" name="Text 6"/>
          <p:cNvSpPr/>
          <p:nvPr/>
        </p:nvSpPr>
        <p:spPr>
          <a:xfrm>
            <a:off x="804672"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Examen des contrats : justification de l'avance, conditions de remboursement ou d'imputation.</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Apurement après réception du bien ou du service.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Risque : avances anciennes non apurées (charges à constater ou perte de valeur).</a:t>
            </a:r>
            <a:endParaRPr lang="en-US" sz="1100" dirty="0"/>
          </a:p>
        </p:txBody>
      </p:sp>
      <p:sp>
        <p:nvSpPr>
          <p:cNvPr id="10" name="Shape 7"/>
          <p:cNvSpPr/>
          <p:nvPr/>
        </p:nvSpPr>
        <p:spPr>
          <a:xfrm>
            <a:off x="4325112"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4325112" y="1783080"/>
            <a:ext cx="3529584" cy="868680"/>
          </a:xfrm>
          <a:prstGeom prst="rect">
            <a:avLst/>
          </a:prstGeom>
          <a:solidFill>
            <a:srgbClr val="0B5FA5"/>
          </a:solidFill>
          <a:ln/>
        </p:spPr>
      </p:sp>
      <p:pic>
        <p:nvPicPr>
          <p:cNvPr id="12" name="Image 1" descr="icons/file.png">    </p:cNvPr>
          <p:cNvPicPr>
            <a:picLocks noChangeAspect="1"/>
          </p:cNvPicPr>
          <p:nvPr/>
        </p:nvPicPr>
        <p:blipFill>
          <a:blip r:embed="rId2"/>
          <a:stretch>
            <a:fillRect/>
          </a:stretch>
        </p:blipFill>
        <p:spPr>
          <a:xfrm>
            <a:off x="4617720" y="2020824"/>
            <a:ext cx="384048" cy="384048"/>
          </a:xfrm>
          <a:prstGeom prst="rect">
            <a:avLst/>
          </a:prstGeom>
        </p:spPr>
      </p:pic>
      <p:sp>
        <p:nvSpPr>
          <p:cNvPr id="13" name="Text 9"/>
          <p:cNvSpPr/>
          <p:nvPr/>
        </p:nvSpPr>
        <p:spPr>
          <a:xfrm>
            <a:off x="5193792"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Débiteurs divers (462)</a:t>
            </a:r>
            <a:endParaRPr lang="en-US" sz="1450" dirty="0"/>
          </a:p>
        </p:txBody>
      </p:sp>
      <p:sp>
        <p:nvSpPr>
          <p:cNvPr id="14" name="Text 10"/>
          <p:cNvSpPr/>
          <p:nvPr/>
        </p:nvSpPr>
        <p:spPr>
          <a:xfrm>
            <a:off x="4581144"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Nature variée : cessions d'immobilisations, sinistres, créances exceptionnelles.</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Examen au cas par cas : justification, échéance, recouvrabilité.</a:t>
            </a:r>
            <a:endParaRPr lang="en-US" sz="1100" dirty="0"/>
          </a:p>
        </p:txBody>
      </p:sp>
      <p:sp>
        <p:nvSpPr>
          <p:cNvPr id="15" name="Shape 11"/>
          <p:cNvSpPr/>
          <p:nvPr/>
        </p:nvSpPr>
        <p:spPr>
          <a:xfrm>
            <a:off x="8101584"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2"/>
          <p:cNvSpPr/>
          <p:nvPr/>
        </p:nvSpPr>
        <p:spPr>
          <a:xfrm>
            <a:off x="8101584" y="1783080"/>
            <a:ext cx="3529584" cy="868680"/>
          </a:xfrm>
          <a:prstGeom prst="rect">
            <a:avLst/>
          </a:prstGeom>
          <a:solidFill>
            <a:srgbClr val="C8102E"/>
          </a:solidFill>
          <a:ln/>
        </p:spPr>
      </p:sp>
      <p:pic>
        <p:nvPicPr>
          <p:cNvPr id="17" name="Image 2" descr="icons/warning.png">    </p:cNvPr>
          <p:cNvPicPr>
            <a:picLocks noChangeAspect="1"/>
          </p:cNvPicPr>
          <p:nvPr/>
        </p:nvPicPr>
        <p:blipFill>
          <a:blip r:embed="rId3"/>
          <a:stretch>
            <a:fillRect/>
          </a:stretch>
        </p:blipFill>
        <p:spPr>
          <a:xfrm>
            <a:off x="8394192" y="2020824"/>
            <a:ext cx="384048" cy="384048"/>
          </a:xfrm>
          <a:prstGeom prst="rect">
            <a:avLst/>
          </a:prstGeom>
        </p:spPr>
      </p:pic>
      <p:sp>
        <p:nvSpPr>
          <p:cNvPr id="18" name="Text 13"/>
          <p:cNvSpPr/>
          <p:nvPr/>
        </p:nvSpPr>
        <p:spPr>
          <a:xfrm>
            <a:off x="8970264"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Comptes courants associés (4551)</a:t>
            </a:r>
            <a:endParaRPr lang="en-US" sz="1450" dirty="0"/>
          </a:p>
        </p:txBody>
      </p:sp>
      <p:sp>
        <p:nvSpPr>
          <p:cNvPr id="19" name="Text 14"/>
          <p:cNvSpPr/>
          <p:nvPr/>
        </p:nvSpPr>
        <p:spPr>
          <a:xfrm>
            <a:off x="8357616"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CCA débiteurs : risque de distribution irrégulière (art. 46 CID — IRG distribution).</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Vérifier la convention réglementée (art. 715 bis 39 Code de commerce).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Intérêts fictifs taxables si non perçus. Communication en lettre NAA 260.</a:t>
            </a:r>
            <a:endParaRPr lang="en-US" sz="1100" dirty="0"/>
          </a:p>
        </p:txBody>
      </p:sp>
      <p:sp>
        <p:nvSpPr>
          <p:cNvPr id="20"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Créances</a:t>
            </a:r>
            <a:endParaRPr lang="en-US" sz="750" dirty="0"/>
          </a:p>
        </p:txBody>
      </p:sp>
      <p:sp>
        <p:nvSpPr>
          <p:cNvPr id="22"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59</a:t>
            </a:r>
            <a:endParaRPr lang="en-US" sz="85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0" y="0"/>
            <a:ext cx="12191695" cy="128016"/>
          </a:xfrm>
          <a:prstGeom prst="rect">
            <a:avLst/>
          </a:prstGeom>
          <a:solidFill>
            <a:srgbClr val="C9A24B"/>
          </a:solidFill>
          <a:ln/>
        </p:spPr>
      </p:sp>
      <p:sp>
        <p:nvSpPr>
          <p:cNvPr id="3" name="Shape 1"/>
          <p:cNvSpPr/>
          <p:nvPr/>
        </p:nvSpPr>
        <p:spPr>
          <a:xfrm>
            <a:off x="548640" y="566928"/>
            <a:ext cx="640080" cy="640080"/>
          </a:xfrm>
          <a:prstGeom prst="ellipse">
            <a:avLst/>
          </a:prstGeom>
          <a:solidFill>
            <a:srgbClr val="C9A24B"/>
          </a:solidFill>
          <a:ln/>
        </p:spPr>
      </p:sp>
      <p:pic>
        <p:nvPicPr>
          <p:cNvPr id="4" name="Image 0" descr="icons/briefcase.png">    </p:cNvPr>
          <p:cNvPicPr>
            <a:picLocks noChangeAspect="1"/>
          </p:cNvPicPr>
          <p:nvPr/>
        </p:nvPicPr>
        <p:blipFill>
          <a:blip r:embed="rId1"/>
          <a:stretch>
            <a:fillRect/>
          </a:stretch>
        </p:blipFill>
        <p:spPr>
          <a:xfrm>
            <a:off x="708660" y="726948"/>
            <a:ext cx="320040" cy="320040"/>
          </a:xfrm>
          <a:prstGeom prst="rect">
            <a:avLst/>
          </a:prstGeom>
        </p:spPr>
      </p:pic>
      <p:sp>
        <p:nvSpPr>
          <p:cNvPr id="5" name="Text 2"/>
          <p:cNvSpPr/>
          <p:nvPr/>
        </p:nvSpPr>
        <p:spPr>
          <a:xfrm>
            <a:off x="1325880" y="548640"/>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MISE EN PRATIQUE — CRÉANCES</a:t>
            </a:r>
            <a:endParaRPr lang="en-US" sz="1100" dirty="0"/>
          </a:p>
        </p:txBody>
      </p:sp>
      <p:sp>
        <p:nvSpPr>
          <p:cNvPr id="6" name="Text 3"/>
          <p:cNvSpPr/>
          <p:nvPr/>
        </p:nvSpPr>
        <p:spPr>
          <a:xfrm>
            <a:off x="1325880" y="841248"/>
            <a:ext cx="10332720" cy="822960"/>
          </a:xfrm>
          <a:prstGeom prst="rect">
            <a:avLst/>
          </a:prstGeom>
          <a:noFill/>
          <a:ln/>
        </p:spPr>
        <p:txBody>
          <a:bodyPr wrap="square" lIns="0" tIns="0" rIns="0" bIns="0" rtlCol="0" anchor="ctr"/>
          <a:lstStyle/>
          <a:p>
            <a:pPr indent="0" marL="0">
              <a:lnSpc>
                <a:spcPct val="95000"/>
              </a:lnSpc>
              <a:buNone/>
            </a:pPr>
            <a:r>
              <a:rPr lang="en-US" sz="2500" b="1" dirty="0">
                <a:solidFill>
                  <a:srgbClr val="FFFFFF"/>
                </a:solidFill>
                <a:latin typeface="Georgia" pitchFamily="34" charset="0"/>
                <a:ea typeface="Georgia" pitchFamily="34" charset="-122"/>
                <a:cs typeface="Georgia" pitchFamily="34" charset="-120"/>
              </a:rPr>
              <a:t>Portefeuille de 12 créances échues (145 M DA)</a:t>
            </a:r>
            <a:endParaRPr lang="en-US" sz="2500" dirty="0"/>
          </a:p>
        </p:txBody>
      </p:sp>
      <p:sp>
        <p:nvSpPr>
          <p:cNvPr id="7" name="Shape 4"/>
          <p:cNvSpPr/>
          <p:nvPr/>
        </p:nvSpPr>
        <p:spPr>
          <a:xfrm>
            <a:off x="548640" y="1920240"/>
            <a:ext cx="11091672" cy="4251960"/>
          </a:xfrm>
          <a:prstGeom prst="roundRect">
            <a:avLst>
              <a:gd name="adj" fmla="val 1290"/>
            </a:avLst>
          </a:prstGeom>
          <a:solidFill>
            <a:srgbClr val="1E3A6E"/>
          </a:solidFill>
          <a:ln w="12700">
            <a:solidFill>
              <a:srgbClr val="2C4980"/>
            </a:solidFill>
            <a:prstDash val="solid"/>
          </a:ln>
        </p:spPr>
      </p:sp>
      <p:sp>
        <p:nvSpPr>
          <p:cNvPr id="8" name="Text 5"/>
          <p:cNvSpPr/>
          <p:nvPr/>
        </p:nvSpPr>
        <p:spPr>
          <a:xfrm>
            <a:off x="868680" y="2121408"/>
            <a:ext cx="2743200" cy="274320"/>
          </a:xfrm>
          <a:prstGeom prst="rect">
            <a:avLst/>
          </a:prstGeom>
          <a:noFill/>
          <a:ln/>
        </p:spPr>
        <p:txBody>
          <a:bodyPr wrap="square" lIns="0" tIns="0" rIns="0" bIns="0" rtlCol="0" anchor="ctr"/>
          <a:lstStyle/>
          <a:p>
            <a:pPr indent="0" marL="0">
              <a:buNone/>
            </a:pPr>
            <a:r>
              <a:rPr lang="en-US" sz="1000" b="1" spc="200" kern="0" dirty="0">
                <a:solidFill>
                  <a:srgbClr val="C9A24B"/>
                </a:solidFill>
                <a:latin typeface="Calibri" pitchFamily="34" charset="0"/>
                <a:ea typeface="Calibri" pitchFamily="34" charset="-122"/>
                <a:cs typeface="Calibri" pitchFamily="34" charset="-120"/>
              </a:rPr>
              <a:t>ÉNONCÉ</a:t>
            </a:r>
            <a:endParaRPr lang="en-US" sz="1000" dirty="0"/>
          </a:p>
        </p:txBody>
      </p:sp>
      <p:sp>
        <p:nvSpPr>
          <p:cNvPr id="9" name="Text 6"/>
          <p:cNvSpPr/>
          <p:nvPr/>
        </p:nvSpPr>
        <p:spPr>
          <a:xfrm>
            <a:off x="868680" y="2450592"/>
            <a:ext cx="10469880" cy="3566160"/>
          </a:xfrm>
          <a:prstGeom prst="rect">
            <a:avLst/>
          </a:prstGeom>
          <a:noFill/>
          <a:ln/>
        </p:spPr>
        <p:txBody>
          <a:bodyPr wrap="square" lIns="0" tIns="0" rIns="0" bIns="0" rtlCol="0" anchor="t"/>
          <a:lstStyle/>
          <a:p>
            <a:pPr indent="0" marL="0">
              <a:lnSpc>
                <a:spcPct val="112000"/>
              </a:lnSpc>
              <a:buNone/>
            </a:pPr>
            <a:r>
              <a:rPr lang="en-US" sz="1350" dirty="0">
                <a:solidFill>
                  <a:srgbClr val="E4EBF6"/>
                </a:solidFill>
                <a:latin typeface="Calibri" pitchFamily="34" charset="0"/>
                <a:ea typeface="Calibri" pitchFamily="34" charset="-122"/>
                <a:cs typeface="Calibri" pitchFamily="34" charset="-120"/>
              </a:rPr>
              <a:t>Portefeuille de 12 créances échues totalisant </a:t>
            </a:r>
            <a:pPr indent="0" marL="0">
              <a:lnSpc>
                <a:spcPct val="112000"/>
              </a:lnSpc>
              <a:buNone/>
            </a:pPr>
            <a:r>
              <a:rPr lang="en-US" sz="1350" b="1" dirty="0">
                <a:solidFill>
                  <a:srgbClr val="C9A24B"/>
                </a:solidFill>
                <a:latin typeface="Calibri" pitchFamily="34" charset="0"/>
                <a:ea typeface="Calibri" pitchFamily="34" charset="-122"/>
                <a:cs typeface="Calibri" pitchFamily="34" charset="-120"/>
              </a:rPr>
              <a:t>145 M DA</a:t>
            </a:r>
            <a:pPr indent="0" marL="0">
              <a:lnSpc>
                <a:spcPct val="112000"/>
              </a:lnSpc>
              <a:buNone/>
            </a:pPr>
            <a:r>
              <a:rPr lang="en-US" sz="1350" dirty="0">
                <a:solidFill>
                  <a:srgbClr val="E4EBF6"/>
                </a:solidFill>
                <a:latin typeface="Calibri" pitchFamily="34" charset="0"/>
                <a:ea typeface="Calibri" pitchFamily="34" charset="-122"/>
                <a:cs typeface="Calibri" pitchFamily="34" charset="-120"/>
              </a:rPr>
              <a:t>, dont 4 sur des entités publiques. Évaluez la provision à constituer.
</a:t>
            </a:r>
            <a:endParaRPr lang="en-US" sz="1350" dirty="0"/>
          </a:p>
          <a:p>
            <a:pPr indent="0" marL="0">
              <a:lnSpc>
                <a:spcPct val="112000"/>
              </a:lnSpc>
              <a:buNone/>
            </a:pPr>
            <a:r>
              <a:rPr lang="en-US" sz="1300" b="1" dirty="0">
                <a:solidFill>
                  <a:srgbClr val="FFFFFF"/>
                </a:solidFill>
                <a:latin typeface="Calibri" pitchFamily="34" charset="0"/>
                <a:ea typeface="Calibri" pitchFamily="34" charset="-122"/>
                <a:cs typeface="Calibri" pitchFamily="34" charset="-120"/>
              </a:rPr>
              <a:t>• 3 créances privées récentes </a:t>
            </a:r>
            <a:pPr indent="0" marL="0">
              <a:lnSpc>
                <a:spcPct val="112000"/>
              </a:lnSpc>
              <a:buNone/>
            </a:pPr>
            <a:r>
              <a:rPr lang="en-US" sz="1300" dirty="0">
                <a:solidFill>
                  <a:srgbClr val="E4EBF6"/>
                </a:solidFill>
                <a:latin typeface="Calibri" pitchFamily="34" charset="0"/>
                <a:ea typeface="Calibri" pitchFamily="34" charset="-122"/>
                <a:cs typeface="Calibri" pitchFamily="34" charset="-120"/>
              </a:rPr>
              <a:t>(&lt; 60 j) — total 28 M
</a:t>
            </a:r>
            <a:endParaRPr lang="en-US" sz="1350" dirty="0"/>
          </a:p>
          <a:p>
            <a:pPr indent="0" marL="0">
              <a:lnSpc>
                <a:spcPct val="112000"/>
              </a:lnSpc>
              <a:buNone/>
            </a:pPr>
            <a:r>
              <a:rPr lang="en-US" sz="1300" b="1" dirty="0">
                <a:solidFill>
                  <a:srgbClr val="FFFFFF"/>
                </a:solidFill>
                <a:latin typeface="Calibri" pitchFamily="34" charset="0"/>
                <a:ea typeface="Calibri" pitchFamily="34" charset="-122"/>
                <a:cs typeface="Calibri" pitchFamily="34" charset="-120"/>
              </a:rPr>
              <a:t>• 2 créances privées intermédiaires </a:t>
            </a:r>
            <a:pPr indent="0" marL="0">
              <a:lnSpc>
                <a:spcPct val="112000"/>
              </a:lnSpc>
              <a:buNone/>
            </a:pPr>
            <a:r>
              <a:rPr lang="en-US" sz="1300" dirty="0">
                <a:solidFill>
                  <a:srgbClr val="E4EBF6"/>
                </a:solidFill>
                <a:latin typeface="Calibri" pitchFamily="34" charset="0"/>
                <a:ea typeface="Calibri" pitchFamily="34" charset="-122"/>
                <a:cs typeface="Calibri" pitchFamily="34" charset="-120"/>
              </a:rPr>
              <a:t>(90-180 j) — total 18 M
</a:t>
            </a:r>
            <a:endParaRPr lang="en-US" sz="1350" dirty="0"/>
          </a:p>
          <a:p>
            <a:pPr indent="0" marL="0">
              <a:lnSpc>
                <a:spcPct val="112000"/>
              </a:lnSpc>
              <a:buNone/>
            </a:pPr>
            <a:r>
              <a:rPr lang="en-US" sz="1300" b="1" dirty="0">
                <a:solidFill>
                  <a:srgbClr val="FFFFFF"/>
                </a:solidFill>
                <a:latin typeface="Calibri" pitchFamily="34" charset="0"/>
                <a:ea typeface="Calibri" pitchFamily="34" charset="-122"/>
                <a:cs typeface="Calibri" pitchFamily="34" charset="-120"/>
              </a:rPr>
              <a:t>• 3 créances privées anciennes </a:t>
            </a:r>
            <a:pPr indent="0" marL="0">
              <a:lnSpc>
                <a:spcPct val="112000"/>
              </a:lnSpc>
              <a:buNone/>
            </a:pPr>
            <a:r>
              <a:rPr lang="en-US" sz="1300" dirty="0">
                <a:solidFill>
                  <a:srgbClr val="E4EBF6"/>
                </a:solidFill>
                <a:latin typeface="Calibri" pitchFamily="34" charset="0"/>
                <a:ea typeface="Calibri" pitchFamily="34" charset="-122"/>
                <a:cs typeface="Calibri" pitchFamily="34" charset="-120"/>
              </a:rPr>
              <a:t>(&gt; 180 j) — total 42 M, dont 1 en litige juridique
</a:t>
            </a:r>
            <a:endParaRPr lang="en-US" sz="1350" dirty="0"/>
          </a:p>
          <a:p>
            <a:pPr indent="0" marL="0">
              <a:lnSpc>
                <a:spcPct val="112000"/>
              </a:lnSpc>
              <a:buNone/>
            </a:pPr>
            <a:r>
              <a:rPr lang="en-US" sz="1300" b="1" dirty="0">
                <a:solidFill>
                  <a:srgbClr val="FFFFFF"/>
                </a:solidFill>
                <a:latin typeface="Calibri" pitchFamily="34" charset="0"/>
                <a:ea typeface="Calibri" pitchFamily="34" charset="-122"/>
                <a:cs typeface="Calibri" pitchFamily="34" charset="-120"/>
              </a:rPr>
              <a:t>• 4 créances publiques anciennes </a:t>
            </a:r>
            <a:pPr indent="0" marL="0">
              <a:lnSpc>
                <a:spcPct val="112000"/>
              </a:lnSpc>
              <a:buNone/>
            </a:pPr>
            <a:r>
              <a:rPr lang="en-US" sz="1300" dirty="0">
                <a:solidFill>
                  <a:srgbClr val="E4EBF6"/>
                </a:solidFill>
                <a:latin typeface="Calibri" pitchFamily="34" charset="0"/>
                <a:ea typeface="Calibri" pitchFamily="34" charset="-122"/>
                <a:cs typeface="Calibri" pitchFamily="34" charset="-120"/>
              </a:rPr>
              <a:t>(12-30 mois) — total 57 M, dont 2 sur marchés publics avec PV de réception</a:t>
            </a:r>
            <a:endParaRPr lang="en-US" sz="1350" dirty="0"/>
          </a:p>
        </p:txBody>
      </p:sp>
      <p:sp>
        <p:nvSpPr>
          <p:cNvPr id="10" name="Text 7"/>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8"/>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Créances</a:t>
            </a:r>
            <a:endParaRPr lang="en-US" sz="750" dirty="0"/>
          </a:p>
        </p:txBody>
      </p:sp>
      <p:sp>
        <p:nvSpPr>
          <p:cNvPr id="12" name="Text 9"/>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60</a:t>
            </a:r>
            <a:endParaRPr lang="en-US" sz="85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PORTEFEUILLE — CORRIGÉ</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500" b="1" dirty="0">
                <a:solidFill>
                  <a:srgbClr val="16284F"/>
                </a:solidFill>
                <a:latin typeface="Georgia" pitchFamily="34" charset="0"/>
                <a:ea typeface="Georgia" pitchFamily="34" charset="-122"/>
                <a:cs typeface="Georgia" pitchFamily="34" charset="-120"/>
              </a:rPr>
              <a:t>Évaluation de la provision à constituer</a:t>
            </a:r>
            <a:endParaRPr lang="en-US" sz="2500" dirty="0"/>
          </a:p>
        </p:txBody>
      </p:sp>
      <p:graphicFrame>
        <p:nvGraphicFramePr>
          <p:cNvPr id="63" name="Table 0"/>
          <p:cNvGraphicFramePr>
            <a:graphicFrameLocks noGrp="1"/>
          </p:cNvGraphicFramePr>
          <p:nvPr>
            <p:extLst>
              <p:ext uri="{D42A27DB-BD31-4B8C-83A1-F6EECF244321}">
                <p14:modId xmlns:p14="http://schemas.microsoft.com/office/powerpoint/2010/main" val="1579011935"/>
              </p:ext>
            </p:extLst>
          </p:nvPr>
        </p:nvGraphicFramePr>
        <p:xfrm>
          <a:off x="548640" y="1783080"/>
          <a:ext cx="11091672" cy="914400"/>
        </p:xfrm>
        <a:graphic>
          <a:graphicData uri="http://schemas.openxmlformats.org/drawingml/2006/table">
            <a:tbl>
              <a:tblPr/>
              <a:tblGrid>
                <a:gridCol w="3200400"/>
                <a:gridCol w="1188720"/>
                <a:gridCol w="4965192"/>
                <a:gridCol w="1737360"/>
              </a:tblGrid>
              <a:tr h="566928">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Catégorie</a:t>
                      </a:r>
                      <a:endParaRPr lang="en-US" sz="12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Montant</a:t>
                      </a:r>
                      <a:endParaRPr lang="en-US" sz="12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Traitement</a:t>
                      </a:r>
                      <a:endParaRPr lang="en-US" sz="12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00" b="1" dirty="0">
                          <a:solidFill>
                            <a:srgbClr val="FFFFFF"/>
                          </a:solidFill>
                          <a:latin typeface="Calibri" pitchFamily="34" charset="0"/>
                          <a:ea typeface="Calibri" pitchFamily="34" charset="-122"/>
                          <a:cs typeface="Calibri" pitchFamily="34" charset="-120"/>
                        </a:rPr>
                        <a:t>Provision</a:t>
                      </a:r>
                      <a:endParaRPr lang="en-US" sz="12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Privées récentes (&lt; 60 j)</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28 M</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Suivi normal — pas de provision</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b="1" dirty="0">
                          <a:solidFill>
                            <a:srgbClr val="C8102E"/>
                          </a:solidFill>
                          <a:latin typeface="Calibri" pitchFamily="34" charset="0"/>
                          <a:ea typeface="Calibri" pitchFamily="34" charset="-122"/>
                          <a:cs typeface="Calibri" pitchFamily="34" charset="-120"/>
                        </a:rPr>
                        <a:t>0</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Privées intermédiaires (90-180 j)</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18 M</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Barème 25-50 %</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b="1" dirty="0">
                          <a:solidFill>
                            <a:srgbClr val="C8102E"/>
                          </a:solidFill>
                          <a:latin typeface="Calibri" pitchFamily="34" charset="0"/>
                          <a:ea typeface="Calibri" pitchFamily="34" charset="-122"/>
                          <a:cs typeface="Calibri" pitchFamily="34" charset="-120"/>
                        </a:rPr>
                        <a:t>≈ 7 M</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Privées anciennes (&gt; 180 j)</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42 M</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100 %, y compris la créance en litige</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b="1" dirty="0">
                          <a:solidFill>
                            <a:srgbClr val="C8102E"/>
                          </a:solidFill>
                          <a:latin typeface="Calibri" pitchFamily="34" charset="0"/>
                          <a:ea typeface="Calibri" pitchFamily="34" charset="-122"/>
                          <a:cs typeface="Calibri" pitchFamily="34" charset="-120"/>
                        </a:rPr>
                        <a:t>42 M</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Publiques marchés publics + PV</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Paiement quasi-certain — provision minimale 10-25 %</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b="1" dirty="0">
                          <a:solidFill>
                            <a:srgbClr val="C8102E"/>
                          </a:solidFill>
                          <a:latin typeface="Calibri" pitchFamily="34" charset="0"/>
                          <a:ea typeface="Calibri" pitchFamily="34" charset="-122"/>
                          <a:cs typeface="Calibri" pitchFamily="34" charset="-120"/>
                        </a:rPr>
                        <a:t>faible</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66928">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Publiques autres (12-30 mois)</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57 M</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Cas par cas selon certifications — 25-50 %</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b="1" dirty="0">
                          <a:solidFill>
                            <a:srgbClr val="C8102E"/>
                          </a:solidFill>
                          <a:latin typeface="Calibri" pitchFamily="34" charset="0"/>
                          <a:ea typeface="Calibri" pitchFamily="34" charset="-122"/>
                          <a:cs typeface="Calibri" pitchFamily="34" charset="-120"/>
                        </a:rPr>
                        <a:t>15-20 M</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6" name="Shape 3"/>
          <p:cNvSpPr/>
          <p:nvPr/>
        </p:nvSpPr>
        <p:spPr>
          <a:xfrm>
            <a:off x="548640" y="5212080"/>
            <a:ext cx="11091672" cy="914400"/>
          </a:xfrm>
          <a:prstGeom prst="roundRect">
            <a:avLst>
              <a:gd name="adj" fmla="val 5000"/>
            </a:avLst>
          </a:prstGeom>
          <a:solidFill>
            <a:srgbClr val="16284F"/>
          </a:solidFill>
          <a:ln/>
        </p:spPr>
      </p:sp>
      <p:sp>
        <p:nvSpPr>
          <p:cNvPr id="7" name="Text 4"/>
          <p:cNvSpPr/>
          <p:nvPr/>
        </p:nvSpPr>
        <p:spPr>
          <a:xfrm>
            <a:off x="868680" y="5349240"/>
            <a:ext cx="10424160" cy="640080"/>
          </a:xfrm>
          <a:prstGeom prst="rect">
            <a:avLst/>
          </a:prstGeom>
          <a:noFill/>
          <a:ln/>
        </p:spPr>
        <p:txBody>
          <a:bodyPr wrap="square" lIns="0" tIns="0" rIns="0" bIns="0" rtlCol="0" anchor="ctr"/>
          <a:lstStyle/>
          <a:p>
            <a:pPr indent="0" marL="0">
              <a:buNone/>
            </a:pPr>
            <a:r>
              <a:rPr lang="en-US" sz="1400" b="1" dirty="0">
                <a:solidFill>
                  <a:srgbClr val="C9A24B"/>
                </a:solidFill>
              </a:rPr>
              <a:t>Total provision estimée :  </a:t>
            </a:r>
            <a:pPr indent="0" marL="0">
              <a:buNone/>
            </a:pPr>
            <a:r>
              <a:rPr lang="en-US" sz="1350" dirty="0">
                <a:solidFill>
                  <a:srgbClr val="E4EBF6"/>
                </a:solidFill>
              </a:rPr>
              <a:t>0 + 7 + 42 + (≈ 15-20 sur public) = </a:t>
            </a:r>
            <a:pPr indent="0" marL="0">
              <a:buNone/>
            </a:pPr>
            <a:r>
              <a:rPr lang="en-US" sz="1500" b="1" dirty="0">
                <a:solidFill>
                  <a:srgbClr val="FFFFFF"/>
                </a:solidFill>
              </a:rPr>
              <a:t>≈ 65-70 M DA</a:t>
            </a:r>
            <a:pPr indent="0" marL="0">
              <a:buNone/>
            </a:pPr>
            <a:r>
              <a:rPr lang="en-US" sz="1350" dirty="0">
                <a:solidFill>
                  <a:srgbClr val="E4EBF6"/>
                </a:solidFill>
              </a:rPr>
              <a:t>, à comparer à la provision constituée par l'entité.</a:t>
            </a:r>
            <a:endParaRPr lang="en-US" sz="1400" dirty="0"/>
          </a:p>
        </p:txBody>
      </p:sp>
      <p:sp>
        <p:nvSpPr>
          <p:cNvPr id="8" name="Text 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9" name="Text 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Créances</a:t>
            </a:r>
            <a:endParaRPr lang="en-US" sz="750" dirty="0"/>
          </a:p>
        </p:txBody>
      </p:sp>
      <p:sp>
        <p:nvSpPr>
          <p:cNvPr id="10" name="Text 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61</a:t>
            </a:r>
            <a:endParaRPr lang="en-US" sz="85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07</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15H45 — 0H30 — CAS — OUTIL 45</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Audit de la trésorerie (classe 5)</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 La trésorerie reste l'un des postes les plus exposés à la fraude : la circularisation bancaire est incontournable. »</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lock.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Trésorerie</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62</a:t>
            </a:r>
            <a:endParaRPr lang="en-US" sz="85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CLASSE 5 — TRÉSORERIE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Objectifs spécifiques de la séquence</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shield.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Sécuriser l'audit d'un poste à fort risque de fraude par les techniques NAA 505.</a:t>
            </a:r>
            <a:endParaRPr lang="en-US" sz="1450" dirty="0"/>
          </a:p>
        </p:txBody>
      </p:sp>
      <p:sp>
        <p:nvSpPr>
          <p:cNvPr id="8" name="Shape 5"/>
          <p:cNvSpPr/>
          <p:nvPr/>
        </p:nvSpPr>
        <p:spPr>
          <a:xfrm>
            <a:off x="594360" y="3276600"/>
            <a:ext cx="658368" cy="658368"/>
          </a:xfrm>
          <a:prstGeom prst="ellipse">
            <a:avLst/>
          </a:prstGeom>
          <a:solidFill>
            <a:srgbClr val="0C7C8C"/>
          </a:solidFill>
          <a:ln/>
        </p:spPr>
      </p:sp>
      <p:pic>
        <p:nvPicPr>
          <p:cNvPr id="9" name="Image 1" descr="icons/exchange.png">    </p:cNvPr>
          <p:cNvPicPr>
            <a:picLocks noChangeAspect="1"/>
          </p:cNvPicPr>
          <p:nvPr/>
        </p:nvPicPr>
        <p:blipFill>
          <a:blip r:embed="rId2"/>
          <a:stretch>
            <a:fillRect/>
          </a:stretch>
        </p:blipFill>
        <p:spPr>
          <a:xfrm>
            <a:off x="758952" y="3441192"/>
            <a:ext cx="329184" cy="329184"/>
          </a:xfrm>
          <a:prstGeom prst="rect">
            <a:avLst/>
          </a:prstGeom>
        </p:spPr>
      </p:pic>
      <p:sp>
        <p:nvSpPr>
          <p:cNvPr id="10" name="Text 6"/>
          <p:cNvSpPr/>
          <p:nvPr/>
        </p:nvSpPr>
        <p:spPr>
          <a:xfrm>
            <a:off x="1463040" y="32583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Maîtriser le rapprochement bancaire et l'identification des suspens anciens.</a:t>
            </a:r>
            <a:endParaRPr lang="en-US" sz="1450" dirty="0"/>
          </a:p>
        </p:txBody>
      </p:sp>
      <p:sp>
        <p:nvSpPr>
          <p:cNvPr id="11" name="Shape 7"/>
          <p:cNvSpPr/>
          <p:nvPr/>
        </p:nvSpPr>
        <p:spPr>
          <a:xfrm>
            <a:off x="594360" y="4724400"/>
            <a:ext cx="658368" cy="658368"/>
          </a:xfrm>
          <a:prstGeom prst="ellipse">
            <a:avLst/>
          </a:prstGeom>
          <a:solidFill>
            <a:srgbClr val="2E8B2E"/>
          </a:solidFill>
          <a:ln/>
        </p:spPr>
      </p:sp>
      <p:pic>
        <p:nvPicPr>
          <p:cNvPr id="12" name="Image 2" descr="icons/globe.png">    </p:cNvPr>
          <p:cNvPicPr>
            <a:picLocks noChangeAspect="1"/>
          </p:cNvPicPr>
          <p:nvPr/>
        </p:nvPicPr>
        <p:blipFill>
          <a:blip r:embed="rId3"/>
          <a:stretch>
            <a:fillRect/>
          </a:stretch>
        </p:blipFill>
        <p:spPr>
          <a:xfrm>
            <a:off x="758952" y="4888992"/>
            <a:ext cx="329184" cy="329184"/>
          </a:xfrm>
          <a:prstGeom prst="rect">
            <a:avLst/>
          </a:prstGeom>
        </p:spPr>
      </p:pic>
      <p:sp>
        <p:nvSpPr>
          <p:cNvPr id="13" name="Text 8"/>
          <p:cNvSpPr/>
          <p:nvPr/>
        </p:nvSpPr>
        <p:spPr>
          <a:xfrm>
            <a:off x="1463040" y="4706112"/>
            <a:ext cx="10149840" cy="131064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Traiter les spécificités des comptes en devises sous contrôle de la Banque d'Algérie.</a:t>
            </a:r>
            <a:endParaRPr lang="en-US" sz="1450" dirty="0"/>
          </a:p>
        </p:txBody>
      </p:sp>
      <p:sp>
        <p:nvSpPr>
          <p:cNvPr id="14" name="Text 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5" name="Text 1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Trésorerie</a:t>
            </a:r>
            <a:endParaRPr lang="en-US" sz="750" dirty="0"/>
          </a:p>
        </p:txBody>
      </p:sp>
      <p:sp>
        <p:nvSpPr>
          <p:cNvPr id="16" name="Text 1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63</a:t>
            </a:r>
            <a:endParaRPr lang="en-US" sz="85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COMPOSITION DE LA CLASSE 5</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Les composantes de la classe 5 selon le SCF</a:t>
            </a:r>
            <a:endParaRPr lang="en-US" sz="2600" dirty="0"/>
          </a:p>
        </p:txBody>
      </p:sp>
      <p:graphicFrame>
        <p:nvGraphicFramePr>
          <p:cNvPr id="66"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1097280"/>
                <a:gridCol w="4572000"/>
                <a:gridCol w="5422392"/>
              </a:tblGrid>
              <a:tr h="502920">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Compte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Libellé</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Spécificités d'audit</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50</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Valeurs mobilières de placement (VMP)</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Prix d'acquisition ; dépréciation si valeur de marché &lt; coût</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51</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Banques (DA et devises) — 512x par établissement</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Rapprochement bancaire, circularisation NAA 505</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52</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Instruments de trésorerie (effets, OPCVM monétaires)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Particularités selon l'instrument</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53</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Caisse (en DA et en devises)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Inventaire physique, suivi des espèces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54</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Régies d'avances et accréditifs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Confirmation auprès du bénéficiaire ; apurement</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58</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Virements internes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Compte de transit ; décalages bancaires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502920">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59</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Pertes de valeur sur compte 50</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Provisions sur VMP</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Trésorerie</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64</a:t>
            </a:r>
            <a:endParaRPr lang="en-US" sz="85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45 — NAA 505</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La circularisation bancaire : incontournable et exhaustive</a:t>
            </a:r>
            <a:endParaRPr lang="en-US" sz="2800" dirty="0"/>
          </a:p>
        </p:txBody>
      </p:sp>
      <p:sp>
        <p:nvSpPr>
          <p:cNvPr id="5" name="Text 3"/>
          <p:cNvSpPr/>
          <p:nvPr/>
        </p:nvSpPr>
        <p:spPr>
          <a:xfrm>
            <a:off x="548640" y="1627632"/>
            <a:ext cx="10972800" cy="365760"/>
          </a:xfrm>
          <a:prstGeom prst="rect">
            <a:avLst/>
          </a:prstGeom>
          <a:noFill/>
          <a:ln/>
        </p:spPr>
        <p:txBody>
          <a:bodyPr wrap="square" lIns="0" tIns="0" rIns="0" bIns="0" rtlCol="0" anchor="ctr"/>
          <a:lstStyle/>
          <a:p>
            <a:pPr indent="0" marL="0">
              <a:buNone/>
            </a:pPr>
            <a:r>
              <a:rPr lang="en-US" sz="1300" i="1" dirty="0">
                <a:solidFill>
                  <a:srgbClr val="6B7689"/>
                </a:solidFill>
                <a:latin typeface="Calibri" pitchFamily="34" charset="0"/>
                <a:ea typeface="Calibri" pitchFamily="34" charset="-122"/>
                <a:cs typeface="Calibri" pitchFamily="34" charset="-120"/>
              </a:rPr>
              <a:t>Obligatoire et portant sur TOUS les établissements bancaires. Elle doit couvrir :</a:t>
            </a:r>
            <a:endParaRPr lang="en-US" sz="1300" dirty="0"/>
          </a:p>
        </p:txBody>
      </p:sp>
      <p:sp>
        <p:nvSpPr>
          <p:cNvPr id="6" name="Shape 4"/>
          <p:cNvSpPr/>
          <p:nvPr/>
        </p:nvSpPr>
        <p:spPr>
          <a:xfrm>
            <a:off x="548640" y="2103120"/>
            <a:ext cx="5458968" cy="841248"/>
          </a:xfrm>
          <a:prstGeom prst="roundRect">
            <a:avLst>
              <a:gd name="adj" fmla="val 5435"/>
            </a:avLst>
          </a:prstGeom>
          <a:solidFill>
            <a:srgbClr val="F4F7FB"/>
          </a:solidFill>
          <a:ln w="12700">
            <a:solidFill>
              <a:srgbClr val="E2E9F2"/>
            </a:solidFill>
            <a:prstDash val="solid"/>
          </a:ln>
        </p:spPr>
      </p:sp>
      <p:sp>
        <p:nvSpPr>
          <p:cNvPr id="7" name="Shape 5"/>
          <p:cNvSpPr/>
          <p:nvPr/>
        </p:nvSpPr>
        <p:spPr>
          <a:xfrm>
            <a:off x="713232" y="2267712"/>
            <a:ext cx="512064" cy="512064"/>
          </a:xfrm>
          <a:prstGeom prst="ellipse">
            <a:avLst/>
          </a:prstGeom>
          <a:solidFill>
            <a:srgbClr val="16284F"/>
          </a:solidFill>
          <a:ln/>
        </p:spPr>
      </p:sp>
      <p:pic>
        <p:nvPicPr>
          <p:cNvPr id="8" name="Image 0" descr="icons/univ.png">    </p:cNvPr>
          <p:cNvPicPr>
            <a:picLocks noChangeAspect="1"/>
          </p:cNvPicPr>
          <p:nvPr/>
        </p:nvPicPr>
        <p:blipFill>
          <a:blip r:embed="rId1"/>
          <a:stretch>
            <a:fillRect/>
          </a:stretch>
        </p:blipFill>
        <p:spPr>
          <a:xfrm>
            <a:off x="841248" y="2395728"/>
            <a:ext cx="256032" cy="256032"/>
          </a:xfrm>
          <a:prstGeom prst="rect">
            <a:avLst/>
          </a:prstGeom>
        </p:spPr>
      </p:pic>
      <p:sp>
        <p:nvSpPr>
          <p:cNvPr id="9" name="Text 6"/>
          <p:cNvSpPr/>
          <p:nvPr/>
        </p:nvSpPr>
        <p:spPr>
          <a:xfrm>
            <a:off x="1371600" y="2194560"/>
            <a:ext cx="4453128" cy="365760"/>
          </a:xfrm>
          <a:prstGeom prst="rect">
            <a:avLst/>
          </a:prstGeom>
          <a:noFill/>
          <a:ln/>
        </p:spPr>
        <p:txBody>
          <a:bodyPr wrap="square" lIns="0" tIns="0" rIns="0" bIns="0" rtlCol="0" anchor="ctr"/>
          <a:lstStyle/>
          <a:p>
            <a:pPr indent="0" marL="0">
              <a:buNone/>
            </a:pPr>
            <a:r>
              <a:rPr lang="en-US" sz="1300" b="1" dirty="0">
                <a:solidFill>
                  <a:srgbClr val="16284F"/>
                </a:solidFill>
                <a:latin typeface="Georgia" pitchFamily="34" charset="0"/>
                <a:ea typeface="Georgia" pitchFamily="34" charset="-122"/>
                <a:cs typeface="Georgia" pitchFamily="34" charset="-120"/>
              </a:rPr>
              <a:t>Tous les comptes ouverts</a:t>
            </a:r>
            <a:endParaRPr lang="en-US" sz="1300" dirty="0"/>
          </a:p>
        </p:txBody>
      </p:sp>
      <p:sp>
        <p:nvSpPr>
          <p:cNvPr id="10" name="Text 7"/>
          <p:cNvSpPr/>
          <p:nvPr/>
        </p:nvSpPr>
        <p:spPr>
          <a:xfrm>
            <a:off x="1371600" y="2542032"/>
            <a:ext cx="4453128" cy="365760"/>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DA et devises, au nom de l'entité</a:t>
            </a:r>
            <a:endParaRPr lang="en-US" sz="1100" dirty="0"/>
          </a:p>
        </p:txBody>
      </p:sp>
      <p:sp>
        <p:nvSpPr>
          <p:cNvPr id="11" name="Shape 8"/>
          <p:cNvSpPr/>
          <p:nvPr/>
        </p:nvSpPr>
        <p:spPr>
          <a:xfrm>
            <a:off x="6181344" y="2103120"/>
            <a:ext cx="5458968" cy="841248"/>
          </a:xfrm>
          <a:prstGeom prst="roundRect">
            <a:avLst>
              <a:gd name="adj" fmla="val 5435"/>
            </a:avLst>
          </a:prstGeom>
          <a:solidFill>
            <a:srgbClr val="F4F7FB"/>
          </a:solidFill>
          <a:ln w="12700">
            <a:solidFill>
              <a:srgbClr val="E2E9F2"/>
            </a:solidFill>
            <a:prstDash val="solid"/>
          </a:ln>
        </p:spPr>
      </p:sp>
      <p:sp>
        <p:nvSpPr>
          <p:cNvPr id="12" name="Shape 9"/>
          <p:cNvSpPr/>
          <p:nvPr/>
        </p:nvSpPr>
        <p:spPr>
          <a:xfrm>
            <a:off x="6345936" y="2267712"/>
            <a:ext cx="512064" cy="512064"/>
          </a:xfrm>
          <a:prstGeom prst="ellipse">
            <a:avLst/>
          </a:prstGeom>
          <a:solidFill>
            <a:srgbClr val="16284F"/>
          </a:solidFill>
          <a:ln/>
        </p:spPr>
      </p:sp>
      <p:pic>
        <p:nvPicPr>
          <p:cNvPr id="13" name="Image 1" descr="icons/wallet.png">    </p:cNvPr>
          <p:cNvPicPr>
            <a:picLocks noChangeAspect="1"/>
          </p:cNvPicPr>
          <p:nvPr/>
        </p:nvPicPr>
        <p:blipFill>
          <a:blip r:embed="rId2"/>
          <a:stretch>
            <a:fillRect/>
          </a:stretch>
        </p:blipFill>
        <p:spPr>
          <a:xfrm>
            <a:off x="6473952" y="2395728"/>
            <a:ext cx="256032" cy="256032"/>
          </a:xfrm>
          <a:prstGeom prst="rect">
            <a:avLst/>
          </a:prstGeom>
        </p:spPr>
      </p:pic>
      <p:sp>
        <p:nvSpPr>
          <p:cNvPr id="14" name="Text 10"/>
          <p:cNvSpPr/>
          <p:nvPr/>
        </p:nvSpPr>
        <p:spPr>
          <a:xfrm>
            <a:off x="7004304" y="2194560"/>
            <a:ext cx="4453128" cy="365760"/>
          </a:xfrm>
          <a:prstGeom prst="rect">
            <a:avLst/>
          </a:prstGeom>
          <a:noFill/>
          <a:ln/>
        </p:spPr>
        <p:txBody>
          <a:bodyPr wrap="square" lIns="0" tIns="0" rIns="0" bIns="0" rtlCol="0" anchor="ctr"/>
          <a:lstStyle/>
          <a:p>
            <a:pPr indent="0" marL="0">
              <a:buNone/>
            </a:pPr>
            <a:r>
              <a:rPr lang="en-US" sz="1300" b="1" dirty="0">
                <a:solidFill>
                  <a:srgbClr val="16284F"/>
                </a:solidFill>
                <a:latin typeface="Georgia" pitchFamily="34" charset="0"/>
                <a:ea typeface="Georgia" pitchFamily="34" charset="-122"/>
                <a:cs typeface="Georgia" pitchFamily="34" charset="-120"/>
              </a:rPr>
              <a:t>Soldes à la clôture</a:t>
            </a:r>
            <a:endParaRPr lang="en-US" sz="1300" dirty="0"/>
          </a:p>
        </p:txBody>
      </p:sp>
      <p:sp>
        <p:nvSpPr>
          <p:cNvPr id="15" name="Text 11"/>
          <p:cNvSpPr/>
          <p:nvPr/>
        </p:nvSpPr>
        <p:spPr>
          <a:xfrm>
            <a:off x="7004304" y="2542032"/>
            <a:ext cx="4453128" cy="365760"/>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Signature autorisée, conditions de fonctionnement</a:t>
            </a:r>
            <a:endParaRPr lang="en-US" sz="1100" dirty="0"/>
          </a:p>
        </p:txBody>
      </p:sp>
      <p:sp>
        <p:nvSpPr>
          <p:cNvPr id="16" name="Shape 12"/>
          <p:cNvSpPr/>
          <p:nvPr/>
        </p:nvSpPr>
        <p:spPr>
          <a:xfrm>
            <a:off x="548640" y="3090672"/>
            <a:ext cx="5458968" cy="841248"/>
          </a:xfrm>
          <a:prstGeom prst="roundRect">
            <a:avLst>
              <a:gd name="adj" fmla="val 5435"/>
            </a:avLst>
          </a:prstGeom>
          <a:solidFill>
            <a:srgbClr val="F4F7FB"/>
          </a:solidFill>
          <a:ln w="12700">
            <a:solidFill>
              <a:srgbClr val="E2E9F2"/>
            </a:solidFill>
            <a:prstDash val="solid"/>
          </a:ln>
        </p:spPr>
      </p:sp>
      <p:sp>
        <p:nvSpPr>
          <p:cNvPr id="17" name="Shape 13"/>
          <p:cNvSpPr/>
          <p:nvPr/>
        </p:nvSpPr>
        <p:spPr>
          <a:xfrm>
            <a:off x="713232" y="3255264"/>
            <a:ext cx="512064" cy="512064"/>
          </a:xfrm>
          <a:prstGeom prst="ellipse">
            <a:avLst/>
          </a:prstGeom>
          <a:solidFill>
            <a:srgbClr val="16284F"/>
          </a:solidFill>
          <a:ln/>
        </p:spPr>
      </p:sp>
      <p:pic>
        <p:nvPicPr>
          <p:cNvPr id="18" name="Image 2" descr="icons/handshake.png">    </p:cNvPr>
          <p:cNvPicPr>
            <a:picLocks noChangeAspect="1"/>
          </p:cNvPicPr>
          <p:nvPr/>
        </p:nvPicPr>
        <p:blipFill>
          <a:blip r:embed="rId3"/>
          <a:stretch>
            <a:fillRect/>
          </a:stretch>
        </p:blipFill>
        <p:spPr>
          <a:xfrm>
            <a:off x="841248" y="3383280"/>
            <a:ext cx="256032" cy="256032"/>
          </a:xfrm>
          <a:prstGeom prst="rect">
            <a:avLst/>
          </a:prstGeom>
        </p:spPr>
      </p:pic>
      <p:sp>
        <p:nvSpPr>
          <p:cNvPr id="19" name="Text 14"/>
          <p:cNvSpPr/>
          <p:nvPr/>
        </p:nvSpPr>
        <p:spPr>
          <a:xfrm>
            <a:off x="1371600" y="3182112"/>
            <a:ext cx="4453128" cy="365760"/>
          </a:xfrm>
          <a:prstGeom prst="rect">
            <a:avLst/>
          </a:prstGeom>
          <a:noFill/>
          <a:ln/>
        </p:spPr>
        <p:txBody>
          <a:bodyPr wrap="square" lIns="0" tIns="0" rIns="0" bIns="0" rtlCol="0" anchor="ctr"/>
          <a:lstStyle/>
          <a:p>
            <a:pPr indent="0" marL="0">
              <a:buNone/>
            </a:pPr>
            <a:r>
              <a:rPr lang="en-US" sz="1300" b="1" dirty="0">
                <a:solidFill>
                  <a:srgbClr val="16284F"/>
                </a:solidFill>
                <a:latin typeface="Georgia" pitchFamily="34" charset="0"/>
                <a:ea typeface="Georgia" pitchFamily="34" charset="-122"/>
                <a:cs typeface="Georgia" pitchFamily="34" charset="-120"/>
              </a:rPr>
              <a:t>Engagements donnés</a:t>
            </a:r>
            <a:endParaRPr lang="en-US" sz="1300" dirty="0"/>
          </a:p>
        </p:txBody>
      </p:sp>
      <p:sp>
        <p:nvSpPr>
          <p:cNvPr id="20" name="Text 15"/>
          <p:cNvSpPr/>
          <p:nvPr/>
        </p:nvSpPr>
        <p:spPr>
          <a:xfrm>
            <a:off x="1371600" y="3529584"/>
            <a:ext cx="4453128" cy="365760"/>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Cautions, garanties bancaires, lettres de crédit</a:t>
            </a:r>
            <a:endParaRPr lang="en-US" sz="1100" dirty="0"/>
          </a:p>
        </p:txBody>
      </p:sp>
      <p:sp>
        <p:nvSpPr>
          <p:cNvPr id="21" name="Shape 16"/>
          <p:cNvSpPr/>
          <p:nvPr/>
        </p:nvSpPr>
        <p:spPr>
          <a:xfrm>
            <a:off x="6181344" y="3090672"/>
            <a:ext cx="5458968" cy="841248"/>
          </a:xfrm>
          <a:prstGeom prst="roundRect">
            <a:avLst>
              <a:gd name="adj" fmla="val 5435"/>
            </a:avLst>
          </a:prstGeom>
          <a:solidFill>
            <a:srgbClr val="F4F7FB"/>
          </a:solidFill>
          <a:ln w="12700">
            <a:solidFill>
              <a:srgbClr val="E2E9F2"/>
            </a:solidFill>
            <a:prstDash val="solid"/>
          </a:ln>
        </p:spPr>
      </p:sp>
      <p:sp>
        <p:nvSpPr>
          <p:cNvPr id="22" name="Shape 17"/>
          <p:cNvSpPr/>
          <p:nvPr/>
        </p:nvSpPr>
        <p:spPr>
          <a:xfrm>
            <a:off x="6345936" y="3255264"/>
            <a:ext cx="512064" cy="512064"/>
          </a:xfrm>
          <a:prstGeom prst="ellipse">
            <a:avLst/>
          </a:prstGeom>
          <a:solidFill>
            <a:srgbClr val="16284F"/>
          </a:solidFill>
          <a:ln/>
        </p:spPr>
      </p:sp>
      <p:pic>
        <p:nvPicPr>
          <p:cNvPr id="23" name="Image 3" descr="icons/file.png">    </p:cNvPr>
          <p:cNvPicPr>
            <a:picLocks noChangeAspect="1"/>
          </p:cNvPicPr>
          <p:nvPr/>
        </p:nvPicPr>
        <p:blipFill>
          <a:blip r:embed="rId4"/>
          <a:stretch>
            <a:fillRect/>
          </a:stretch>
        </p:blipFill>
        <p:spPr>
          <a:xfrm>
            <a:off x="6473952" y="3383280"/>
            <a:ext cx="256032" cy="256032"/>
          </a:xfrm>
          <a:prstGeom prst="rect">
            <a:avLst/>
          </a:prstGeom>
        </p:spPr>
      </p:pic>
      <p:sp>
        <p:nvSpPr>
          <p:cNvPr id="24" name="Text 18"/>
          <p:cNvSpPr/>
          <p:nvPr/>
        </p:nvSpPr>
        <p:spPr>
          <a:xfrm>
            <a:off x="7004304" y="3182112"/>
            <a:ext cx="4453128" cy="365760"/>
          </a:xfrm>
          <a:prstGeom prst="rect">
            <a:avLst/>
          </a:prstGeom>
          <a:noFill/>
          <a:ln/>
        </p:spPr>
        <p:txBody>
          <a:bodyPr wrap="square" lIns="0" tIns="0" rIns="0" bIns="0" rtlCol="0" anchor="ctr"/>
          <a:lstStyle/>
          <a:p>
            <a:pPr indent="0" marL="0">
              <a:buNone/>
            </a:pPr>
            <a:r>
              <a:rPr lang="en-US" sz="1300" b="1" dirty="0">
                <a:solidFill>
                  <a:srgbClr val="16284F"/>
                </a:solidFill>
                <a:latin typeface="Georgia" pitchFamily="34" charset="0"/>
                <a:ea typeface="Georgia" pitchFamily="34" charset="-122"/>
                <a:cs typeface="Georgia" pitchFamily="34" charset="-120"/>
              </a:rPr>
              <a:t>Engagements reçus</a:t>
            </a:r>
            <a:endParaRPr lang="en-US" sz="1300" dirty="0"/>
          </a:p>
        </p:txBody>
      </p:sp>
      <p:sp>
        <p:nvSpPr>
          <p:cNvPr id="25" name="Text 19"/>
          <p:cNvSpPr/>
          <p:nvPr/>
        </p:nvSpPr>
        <p:spPr>
          <a:xfrm>
            <a:off x="7004304" y="3529584"/>
            <a:ext cx="4453128" cy="365760"/>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Lignes de crédit, escompte, autorisations de découvert</a:t>
            </a:r>
            <a:endParaRPr lang="en-US" sz="1100" dirty="0"/>
          </a:p>
        </p:txBody>
      </p:sp>
      <p:sp>
        <p:nvSpPr>
          <p:cNvPr id="26" name="Shape 20"/>
          <p:cNvSpPr/>
          <p:nvPr/>
        </p:nvSpPr>
        <p:spPr>
          <a:xfrm>
            <a:off x="548640" y="4078224"/>
            <a:ext cx="5458968" cy="841248"/>
          </a:xfrm>
          <a:prstGeom prst="roundRect">
            <a:avLst>
              <a:gd name="adj" fmla="val 5435"/>
            </a:avLst>
          </a:prstGeom>
          <a:solidFill>
            <a:srgbClr val="F4F7FB"/>
          </a:solidFill>
          <a:ln w="12700">
            <a:solidFill>
              <a:srgbClr val="E2E9F2"/>
            </a:solidFill>
            <a:prstDash val="solid"/>
          </a:ln>
        </p:spPr>
      </p:sp>
      <p:sp>
        <p:nvSpPr>
          <p:cNvPr id="27" name="Shape 21"/>
          <p:cNvSpPr/>
          <p:nvPr/>
        </p:nvSpPr>
        <p:spPr>
          <a:xfrm>
            <a:off x="713232" y="4242816"/>
            <a:ext cx="512064" cy="512064"/>
          </a:xfrm>
          <a:prstGeom prst="ellipse">
            <a:avLst/>
          </a:prstGeom>
          <a:solidFill>
            <a:srgbClr val="16284F"/>
          </a:solidFill>
          <a:ln/>
        </p:spPr>
      </p:sp>
      <p:pic>
        <p:nvPicPr>
          <p:cNvPr id="28" name="Image 4" descr="icons/lock.png">    </p:cNvPr>
          <p:cNvPicPr>
            <a:picLocks noChangeAspect="1"/>
          </p:cNvPicPr>
          <p:nvPr/>
        </p:nvPicPr>
        <p:blipFill>
          <a:blip r:embed="rId5"/>
          <a:stretch>
            <a:fillRect/>
          </a:stretch>
        </p:blipFill>
        <p:spPr>
          <a:xfrm>
            <a:off x="841248" y="4370832"/>
            <a:ext cx="256032" cy="256032"/>
          </a:xfrm>
          <a:prstGeom prst="rect">
            <a:avLst/>
          </a:prstGeom>
        </p:spPr>
      </p:pic>
      <p:sp>
        <p:nvSpPr>
          <p:cNvPr id="29" name="Text 22"/>
          <p:cNvSpPr/>
          <p:nvPr/>
        </p:nvSpPr>
        <p:spPr>
          <a:xfrm>
            <a:off x="1371600" y="4169664"/>
            <a:ext cx="4453128" cy="365760"/>
          </a:xfrm>
          <a:prstGeom prst="rect">
            <a:avLst/>
          </a:prstGeom>
          <a:noFill/>
          <a:ln/>
        </p:spPr>
        <p:txBody>
          <a:bodyPr wrap="square" lIns="0" tIns="0" rIns="0" bIns="0" rtlCol="0" anchor="ctr"/>
          <a:lstStyle/>
          <a:p>
            <a:pPr indent="0" marL="0">
              <a:buNone/>
            </a:pPr>
            <a:r>
              <a:rPr lang="en-US" sz="1300" b="1" dirty="0">
                <a:solidFill>
                  <a:srgbClr val="16284F"/>
                </a:solidFill>
                <a:latin typeface="Georgia" pitchFamily="34" charset="0"/>
                <a:ea typeface="Georgia" pitchFamily="34" charset="-122"/>
                <a:cs typeface="Georgia" pitchFamily="34" charset="-120"/>
              </a:rPr>
              <a:t>Sûretés constituées</a:t>
            </a:r>
            <a:endParaRPr lang="en-US" sz="1300" dirty="0"/>
          </a:p>
        </p:txBody>
      </p:sp>
      <p:sp>
        <p:nvSpPr>
          <p:cNvPr id="30" name="Text 23"/>
          <p:cNvSpPr/>
          <p:nvPr/>
        </p:nvSpPr>
        <p:spPr>
          <a:xfrm>
            <a:off x="1371600" y="4517136"/>
            <a:ext cx="4453128" cy="365760"/>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Nantissements, hypothèques, gages au profit de la banque</a:t>
            </a:r>
            <a:endParaRPr lang="en-US" sz="1100" dirty="0"/>
          </a:p>
        </p:txBody>
      </p:sp>
      <p:sp>
        <p:nvSpPr>
          <p:cNvPr id="31" name="Shape 24"/>
          <p:cNvSpPr/>
          <p:nvPr/>
        </p:nvSpPr>
        <p:spPr>
          <a:xfrm>
            <a:off x="6181344" y="4078224"/>
            <a:ext cx="5458968" cy="841248"/>
          </a:xfrm>
          <a:prstGeom prst="roundRect">
            <a:avLst>
              <a:gd name="adj" fmla="val 5435"/>
            </a:avLst>
          </a:prstGeom>
          <a:solidFill>
            <a:srgbClr val="F4F7FB"/>
          </a:solidFill>
          <a:ln w="12700">
            <a:solidFill>
              <a:srgbClr val="E2E9F2"/>
            </a:solidFill>
            <a:prstDash val="solid"/>
          </a:ln>
        </p:spPr>
      </p:sp>
      <p:sp>
        <p:nvSpPr>
          <p:cNvPr id="32" name="Shape 25"/>
          <p:cNvSpPr/>
          <p:nvPr/>
        </p:nvSpPr>
        <p:spPr>
          <a:xfrm>
            <a:off x="6345936" y="4242816"/>
            <a:ext cx="512064" cy="512064"/>
          </a:xfrm>
          <a:prstGeom prst="ellipse">
            <a:avLst/>
          </a:prstGeom>
          <a:solidFill>
            <a:srgbClr val="16284F"/>
          </a:solidFill>
          <a:ln/>
        </p:spPr>
      </p:sp>
      <p:pic>
        <p:nvPicPr>
          <p:cNvPr id="33" name="Image 5" descr="icons/search.png">    </p:cNvPr>
          <p:cNvPicPr>
            <a:picLocks noChangeAspect="1"/>
          </p:cNvPicPr>
          <p:nvPr/>
        </p:nvPicPr>
        <p:blipFill>
          <a:blip r:embed="rId6"/>
          <a:stretch>
            <a:fillRect/>
          </a:stretch>
        </p:blipFill>
        <p:spPr>
          <a:xfrm>
            <a:off x="6473952" y="4370832"/>
            <a:ext cx="256032" cy="256032"/>
          </a:xfrm>
          <a:prstGeom prst="rect">
            <a:avLst/>
          </a:prstGeom>
        </p:spPr>
      </p:pic>
      <p:sp>
        <p:nvSpPr>
          <p:cNvPr id="34" name="Text 26"/>
          <p:cNvSpPr/>
          <p:nvPr/>
        </p:nvSpPr>
        <p:spPr>
          <a:xfrm>
            <a:off x="7004304" y="4169664"/>
            <a:ext cx="4453128" cy="365760"/>
          </a:xfrm>
          <a:prstGeom prst="rect">
            <a:avLst/>
          </a:prstGeom>
          <a:noFill/>
          <a:ln/>
        </p:spPr>
        <p:txBody>
          <a:bodyPr wrap="square" lIns="0" tIns="0" rIns="0" bIns="0" rtlCol="0" anchor="ctr"/>
          <a:lstStyle/>
          <a:p>
            <a:pPr indent="0" marL="0">
              <a:buNone/>
            </a:pPr>
            <a:r>
              <a:rPr lang="en-US" sz="1300" b="1" dirty="0">
                <a:solidFill>
                  <a:srgbClr val="16284F"/>
                </a:solidFill>
                <a:latin typeface="Georgia" pitchFamily="34" charset="0"/>
                <a:ea typeface="Georgia" pitchFamily="34" charset="-122"/>
                <a:cs typeface="Georgia" pitchFamily="34" charset="-120"/>
              </a:rPr>
              <a:t>Comptes inactifs / clôturés</a:t>
            </a:r>
            <a:endParaRPr lang="en-US" sz="1300" dirty="0"/>
          </a:p>
        </p:txBody>
      </p:sp>
      <p:sp>
        <p:nvSpPr>
          <p:cNvPr id="35" name="Text 27"/>
          <p:cNvSpPr/>
          <p:nvPr/>
        </p:nvSpPr>
        <p:spPr>
          <a:xfrm>
            <a:off x="7004304" y="4517136"/>
            <a:ext cx="4453128" cy="365760"/>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En cours d'exercice — à confirmer</a:t>
            </a:r>
            <a:endParaRPr lang="en-US" sz="1100" dirty="0"/>
          </a:p>
        </p:txBody>
      </p:sp>
      <p:sp>
        <p:nvSpPr>
          <p:cNvPr id="36" name="Shape 28"/>
          <p:cNvSpPr/>
          <p:nvPr/>
        </p:nvSpPr>
        <p:spPr>
          <a:xfrm>
            <a:off x="548640" y="5065776"/>
            <a:ext cx="11091672" cy="841248"/>
          </a:xfrm>
          <a:prstGeom prst="roundRect">
            <a:avLst>
              <a:gd name="adj" fmla="val 5435"/>
            </a:avLst>
          </a:prstGeom>
          <a:solidFill>
            <a:srgbClr val="F4F7FB"/>
          </a:solidFill>
          <a:ln w="12700">
            <a:solidFill>
              <a:srgbClr val="E2E9F2"/>
            </a:solidFill>
            <a:prstDash val="solid"/>
          </a:ln>
        </p:spPr>
      </p:sp>
      <p:sp>
        <p:nvSpPr>
          <p:cNvPr id="37" name="Shape 29"/>
          <p:cNvSpPr/>
          <p:nvPr/>
        </p:nvSpPr>
        <p:spPr>
          <a:xfrm>
            <a:off x="713232" y="5230368"/>
            <a:ext cx="512064" cy="512064"/>
          </a:xfrm>
          <a:prstGeom prst="ellipse">
            <a:avLst/>
          </a:prstGeom>
          <a:solidFill>
            <a:srgbClr val="16284F"/>
          </a:solidFill>
          <a:ln/>
        </p:spPr>
      </p:sp>
      <p:pic>
        <p:nvPicPr>
          <p:cNvPr id="38" name="Image 6" descr="icons/globe.png">    </p:cNvPr>
          <p:cNvPicPr>
            <a:picLocks noChangeAspect="1"/>
          </p:cNvPicPr>
          <p:nvPr/>
        </p:nvPicPr>
        <p:blipFill>
          <a:blip r:embed="rId7"/>
          <a:stretch>
            <a:fillRect/>
          </a:stretch>
        </p:blipFill>
        <p:spPr>
          <a:xfrm>
            <a:off x="841248" y="5358384"/>
            <a:ext cx="256032" cy="256032"/>
          </a:xfrm>
          <a:prstGeom prst="rect">
            <a:avLst/>
          </a:prstGeom>
        </p:spPr>
      </p:pic>
      <p:sp>
        <p:nvSpPr>
          <p:cNvPr id="39" name="Text 30"/>
          <p:cNvSpPr/>
          <p:nvPr/>
        </p:nvSpPr>
        <p:spPr>
          <a:xfrm>
            <a:off x="1371600" y="5157216"/>
            <a:ext cx="10085832" cy="365760"/>
          </a:xfrm>
          <a:prstGeom prst="rect">
            <a:avLst/>
          </a:prstGeom>
          <a:noFill/>
          <a:ln/>
        </p:spPr>
        <p:txBody>
          <a:bodyPr wrap="square" lIns="0" tIns="0" rIns="0" bIns="0" rtlCol="0" anchor="ctr"/>
          <a:lstStyle/>
          <a:p>
            <a:pPr indent="0" marL="0">
              <a:buNone/>
            </a:pPr>
            <a:r>
              <a:rPr lang="en-US" sz="1300" b="1" dirty="0">
                <a:solidFill>
                  <a:srgbClr val="16284F"/>
                </a:solidFill>
                <a:latin typeface="Georgia" pitchFamily="34" charset="0"/>
                <a:ea typeface="Georgia" pitchFamily="34" charset="-122"/>
                <a:cs typeface="Georgia" pitchFamily="34" charset="-120"/>
              </a:rPr>
              <a:t>Comptes en devises</a:t>
            </a:r>
            <a:endParaRPr lang="en-US" sz="1300" dirty="0"/>
          </a:p>
        </p:txBody>
      </p:sp>
      <p:sp>
        <p:nvSpPr>
          <p:cNvPr id="40" name="Text 31"/>
          <p:cNvSpPr/>
          <p:nvPr/>
        </p:nvSpPr>
        <p:spPr>
          <a:xfrm>
            <a:off x="1371600" y="5504688"/>
            <a:ext cx="10085832" cy="365760"/>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Opérations devises, conformité domiciliations (règlt BA 07-01)</a:t>
            </a:r>
            <a:endParaRPr lang="en-US" sz="1100" dirty="0"/>
          </a:p>
        </p:txBody>
      </p:sp>
      <p:sp>
        <p:nvSpPr>
          <p:cNvPr id="41" name="Text 32"/>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42" name="Text 33"/>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Trésorerie</a:t>
            </a:r>
            <a:endParaRPr lang="en-US" sz="750" dirty="0"/>
          </a:p>
        </p:txBody>
      </p:sp>
      <p:sp>
        <p:nvSpPr>
          <p:cNvPr id="43" name="Text 34"/>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65</a:t>
            </a:r>
            <a:endParaRPr lang="en-US" sz="85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45 — RAPPROCHEMENT BANCAIRE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Rapprochement et points de vigilance sur les suspens</a:t>
            </a:r>
            <a:endParaRPr lang="en-US" sz="2600" dirty="0"/>
          </a:p>
        </p:txBody>
      </p:sp>
      <p:sp>
        <p:nvSpPr>
          <p:cNvPr id="5" name="Shape 3"/>
          <p:cNvSpPr/>
          <p:nvPr/>
        </p:nvSpPr>
        <p:spPr>
          <a:xfrm>
            <a:off x="548640" y="1737360"/>
            <a:ext cx="6675120" cy="4434840"/>
          </a:xfrm>
          <a:prstGeom prst="roundRect">
            <a:avLst>
              <a:gd name="adj" fmla="val 1237"/>
            </a:avLst>
          </a:prstGeom>
          <a:solidFill>
            <a:srgbClr val="FFFFFF"/>
          </a:solidFill>
          <a:ln w="12700">
            <a:solidFill>
              <a:srgbClr val="E2E9F2"/>
            </a:solidFill>
            <a:prstDash val="solid"/>
          </a:ln>
        </p:spPr>
      </p:sp>
      <p:sp>
        <p:nvSpPr>
          <p:cNvPr id="6" name="Text 4"/>
          <p:cNvSpPr/>
          <p:nvPr/>
        </p:nvSpPr>
        <p:spPr>
          <a:xfrm>
            <a:off x="841248" y="1965960"/>
            <a:ext cx="6126480" cy="4023360"/>
          </a:xfrm>
          <a:prstGeom prst="rect">
            <a:avLst/>
          </a:prstGeom>
          <a:noFill/>
          <a:ln/>
        </p:spPr>
        <p:txBody>
          <a:bodyPr wrap="square" lIns="0" tIns="0" rIns="0" bIns="0" rtlCol="0" anchor="t"/>
          <a:lstStyle/>
          <a:p>
            <a:pPr indent="0" marL="0">
              <a:lnSpc>
                <a:spcPct val="102000"/>
              </a:lnSpc>
              <a:spcAft>
                <a:spcPts val="400"/>
              </a:spcAft>
              <a:buNone/>
            </a:pPr>
            <a:r>
              <a:rPr lang="en-US" sz="1350" b="1" dirty="0">
                <a:solidFill>
                  <a:srgbClr val="16284F"/>
                </a:solidFill>
              </a:rPr>
              <a:t>Pour chaque compte significatif
</a:t>
            </a:r>
            <a:endParaRPr lang="en-US" sz="1350" dirty="0"/>
          </a:p>
          <a:p>
            <a:pPr indent="0" marL="0">
              <a:lnSpc>
                <a:spcPct val="102000"/>
              </a:lnSpc>
              <a:spcAft>
                <a:spcPts val="1000"/>
              </a:spcAft>
              <a:buNone/>
            </a:pPr>
            <a:r>
              <a:rPr lang="en-US" sz="1300" dirty="0">
                <a:solidFill>
                  <a:srgbClr val="3A4458"/>
                </a:solidFill>
              </a:rPr>
              <a:t>Solde du relevé bancaire vs solde comptable (512) à la clôture. Suspens : opérations comptabilisées non encore débitées/créditées (et inversement).
</a:t>
            </a:r>
            <a:endParaRPr lang="en-US" sz="1350" dirty="0"/>
          </a:p>
          <a:p>
            <a:pPr indent="0" marL="0">
              <a:lnSpc>
                <a:spcPct val="102000"/>
              </a:lnSpc>
              <a:spcAft>
                <a:spcPts val="400"/>
              </a:spcAft>
              <a:buNone/>
            </a:pPr>
            <a:r>
              <a:rPr lang="en-US" sz="1350" b="1" dirty="0">
                <a:solidFill>
                  <a:srgbClr val="2E8B2E"/>
                </a:solidFill>
              </a:rPr>
              <a:t>Validation
</a:t>
            </a:r>
            <a:endParaRPr lang="en-US" sz="1350" dirty="0"/>
          </a:p>
          <a:p>
            <a:pPr indent="0" marL="0">
              <a:lnSpc>
                <a:spcPct val="102000"/>
              </a:lnSpc>
              <a:buNone/>
            </a:pPr>
            <a:r>
              <a:rPr lang="en-US" sz="1300" dirty="0">
                <a:solidFill>
                  <a:srgbClr val="3A4458"/>
                </a:solidFill>
              </a:rPr>
              <a:t>Tous les suspens doivent être résorbés dans les semaines suivantes (J+30 maximum pour les chèques). Tout suspens &gt; 60 jours doit être justifié et documenté.</a:t>
            </a:r>
            <a:endParaRPr lang="en-US" sz="1350" dirty="0"/>
          </a:p>
        </p:txBody>
      </p:sp>
      <p:sp>
        <p:nvSpPr>
          <p:cNvPr id="7" name="Shape 5"/>
          <p:cNvSpPr/>
          <p:nvPr/>
        </p:nvSpPr>
        <p:spPr>
          <a:xfrm>
            <a:off x="7406640" y="1737360"/>
            <a:ext cx="4233672" cy="4434840"/>
          </a:xfrm>
          <a:prstGeom prst="roundRect">
            <a:avLst>
              <a:gd name="adj" fmla="val 1296"/>
            </a:avLst>
          </a:prstGeom>
          <a:solidFill>
            <a:srgbClr val="16284F"/>
          </a:solidFill>
          <a:ln/>
        </p:spPr>
      </p:sp>
      <p:sp>
        <p:nvSpPr>
          <p:cNvPr id="8" name="Text 6"/>
          <p:cNvSpPr/>
          <p:nvPr/>
        </p:nvSpPr>
        <p:spPr>
          <a:xfrm>
            <a:off x="7680960" y="1965960"/>
            <a:ext cx="3657600" cy="640080"/>
          </a:xfrm>
          <a:prstGeom prst="rect">
            <a:avLst/>
          </a:prstGeom>
          <a:noFill/>
          <a:ln/>
        </p:spPr>
        <p:txBody>
          <a:bodyPr wrap="square" lIns="0" tIns="0" rIns="0" bIns="0" rtlCol="0" anchor="t"/>
          <a:lstStyle/>
          <a:p>
            <a:pPr indent="0" marL="0">
              <a:lnSpc>
                <a:spcPct val="95000"/>
              </a:lnSpc>
              <a:buNone/>
            </a:pPr>
            <a:r>
              <a:rPr lang="en-US" sz="1450" b="1" dirty="0">
                <a:solidFill>
                  <a:srgbClr val="C9A24B"/>
                </a:solidFill>
                <a:latin typeface="Georgia" pitchFamily="34" charset="0"/>
                <a:ea typeface="Georgia" pitchFamily="34" charset="-122"/>
                <a:cs typeface="Georgia" pitchFamily="34" charset="-120"/>
              </a:rPr>
              <a:t>Points de vigilance</a:t>
            </a:r>
            <a:endParaRPr lang="en-US" sz="1450" dirty="0"/>
          </a:p>
        </p:txBody>
      </p:sp>
      <p:sp>
        <p:nvSpPr>
          <p:cNvPr id="9" name="Text 7"/>
          <p:cNvSpPr/>
          <p:nvPr/>
        </p:nvSpPr>
        <p:spPr>
          <a:xfrm>
            <a:off x="7680960" y="2697480"/>
            <a:ext cx="3703320" cy="3291840"/>
          </a:xfrm>
          <a:prstGeom prst="rect">
            <a:avLst/>
          </a:prstGeom>
          <a:noFill/>
          <a:ln/>
        </p:spPr>
        <p:txBody>
          <a:bodyPr wrap="square" lIns="0" tIns="0" rIns="0" bIns="0" rtlCol="0" anchor="t"/>
          <a:lstStyle/>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Chèques émis non encaissés anciens (&gt; 1 an) : possibles chèques fictifs (fraude) ou prescription (à reverser).</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Chèques reçus non encaissés anciens : possibles chèques sans provision ou impayés cachés.</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Virements de trésorerie en suspens chroniques : décalage anormal entre comptes liés.</a:t>
            </a:r>
            <a:endParaRPr lang="en-US" sz="1150" dirty="0"/>
          </a:p>
        </p:txBody>
      </p:sp>
      <p:sp>
        <p:nvSpPr>
          <p:cNvPr id="10"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Trésorerie</a:t>
            </a:r>
            <a:endParaRPr lang="en-US" sz="750" dirty="0"/>
          </a:p>
        </p:txBody>
      </p:sp>
      <p:sp>
        <p:nvSpPr>
          <p:cNvPr id="12"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66</a:t>
            </a:r>
            <a:endParaRPr lang="en-US" sz="85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COMPTE 53 — CAISSE</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Audit de la caisse</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coins.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Inventaire physique de la caisse à la clôture (ou observation au passage de l'auditeur).</a:t>
            </a:r>
            <a:endParaRPr lang="en-US" sz="1450" dirty="0"/>
          </a:p>
        </p:txBody>
      </p:sp>
      <p:sp>
        <p:nvSpPr>
          <p:cNvPr id="8" name="Shape 5"/>
          <p:cNvSpPr/>
          <p:nvPr/>
        </p:nvSpPr>
        <p:spPr>
          <a:xfrm>
            <a:off x="594360" y="2697480"/>
            <a:ext cx="658368" cy="658368"/>
          </a:xfrm>
          <a:prstGeom prst="ellipse">
            <a:avLst/>
          </a:prstGeom>
          <a:solidFill>
            <a:srgbClr val="0C7C8C"/>
          </a:solidFill>
          <a:ln/>
        </p:spPr>
      </p:sp>
      <p:pic>
        <p:nvPicPr>
          <p:cNvPr id="9" name="Image 1" descr="icons/exchange.png">    </p:cNvPr>
          <p:cNvPicPr>
            <a:picLocks noChangeAspect="1"/>
          </p:cNvPicPr>
          <p:nvPr/>
        </p:nvPicPr>
        <p:blipFill>
          <a:blip r:embed="rId2"/>
          <a:stretch>
            <a:fillRect/>
          </a:stretch>
        </p:blipFill>
        <p:spPr>
          <a:xfrm>
            <a:off x="758952" y="2862072"/>
            <a:ext cx="329184" cy="329184"/>
          </a:xfrm>
          <a:prstGeom prst="rect">
            <a:avLst/>
          </a:prstGeom>
        </p:spPr>
      </p:pic>
      <p:sp>
        <p:nvSpPr>
          <p:cNvPr id="10" name="Text 6"/>
          <p:cNvSpPr/>
          <p:nvPr/>
        </p:nvSpPr>
        <p:spPr>
          <a:xfrm>
            <a:off x="1463040" y="267919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Rapprochement avec le compte 53 à la même date.</a:t>
            </a:r>
            <a:endParaRPr lang="en-US" sz="1450" dirty="0"/>
          </a:p>
        </p:txBody>
      </p:sp>
      <p:sp>
        <p:nvSpPr>
          <p:cNvPr id="11" name="Shape 7"/>
          <p:cNvSpPr/>
          <p:nvPr/>
        </p:nvSpPr>
        <p:spPr>
          <a:xfrm>
            <a:off x="594360" y="3566160"/>
            <a:ext cx="658368" cy="658368"/>
          </a:xfrm>
          <a:prstGeom prst="ellipse">
            <a:avLst/>
          </a:prstGeom>
          <a:solidFill>
            <a:srgbClr val="2E8B2E"/>
          </a:solidFill>
          <a:ln/>
        </p:spPr>
      </p:sp>
      <p:pic>
        <p:nvPicPr>
          <p:cNvPr id="12" name="Image 2" descr="icons/clipboard.png">    </p:cNvPr>
          <p:cNvPicPr>
            <a:picLocks noChangeAspect="1"/>
          </p:cNvPicPr>
          <p:nvPr/>
        </p:nvPicPr>
        <p:blipFill>
          <a:blip r:embed="rId3"/>
          <a:stretch>
            <a:fillRect/>
          </a:stretch>
        </p:blipFill>
        <p:spPr>
          <a:xfrm>
            <a:off x="758952" y="3730752"/>
            <a:ext cx="329184" cy="329184"/>
          </a:xfrm>
          <a:prstGeom prst="rect">
            <a:avLst/>
          </a:prstGeom>
        </p:spPr>
      </p:pic>
      <p:sp>
        <p:nvSpPr>
          <p:cNvPr id="13" name="Text 8"/>
          <p:cNvSpPr/>
          <p:nvPr/>
        </p:nvSpPr>
        <p:spPr>
          <a:xfrm>
            <a:off x="1463040" y="354787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Examen du livre de caisse : périodicité d'arrêté, validation, double signature.</a:t>
            </a:r>
            <a:endParaRPr lang="en-US" sz="1450" dirty="0"/>
          </a:p>
        </p:txBody>
      </p:sp>
      <p:sp>
        <p:nvSpPr>
          <p:cNvPr id="14" name="Shape 9"/>
          <p:cNvSpPr/>
          <p:nvPr/>
        </p:nvSpPr>
        <p:spPr>
          <a:xfrm>
            <a:off x="594360" y="4434840"/>
            <a:ext cx="658368" cy="658368"/>
          </a:xfrm>
          <a:prstGeom prst="ellipse">
            <a:avLst/>
          </a:prstGeom>
          <a:solidFill>
            <a:srgbClr val="C8102E"/>
          </a:solidFill>
          <a:ln/>
        </p:spPr>
      </p:sp>
      <p:pic>
        <p:nvPicPr>
          <p:cNvPr id="15" name="Image 3" descr="icons/warning.png">    </p:cNvPr>
          <p:cNvPicPr>
            <a:picLocks noChangeAspect="1"/>
          </p:cNvPicPr>
          <p:nvPr/>
        </p:nvPicPr>
        <p:blipFill>
          <a:blip r:embed="rId4"/>
          <a:stretch>
            <a:fillRect/>
          </a:stretch>
        </p:blipFill>
        <p:spPr>
          <a:xfrm>
            <a:off x="758952" y="4599432"/>
            <a:ext cx="329184" cy="329184"/>
          </a:xfrm>
          <a:prstGeom prst="rect">
            <a:avLst/>
          </a:prstGeom>
        </p:spPr>
      </p:pic>
      <p:sp>
        <p:nvSpPr>
          <p:cNvPr id="16" name="Text 10"/>
          <p:cNvSpPr/>
          <p:nvPr/>
        </p:nvSpPr>
        <p:spPr>
          <a:xfrm>
            <a:off x="1463040" y="441655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Vigilance accrue dans les secteurs à forte intensité d'espèces (détail, restauration) : risque de détournement, CA non déclaré.</a:t>
            </a:r>
            <a:endParaRPr lang="en-US" sz="1450" dirty="0"/>
          </a:p>
        </p:txBody>
      </p:sp>
      <p:sp>
        <p:nvSpPr>
          <p:cNvPr id="17" name="Shape 11"/>
          <p:cNvSpPr/>
          <p:nvPr/>
        </p:nvSpPr>
        <p:spPr>
          <a:xfrm>
            <a:off x="594360" y="5303520"/>
            <a:ext cx="658368" cy="658368"/>
          </a:xfrm>
          <a:prstGeom prst="ellipse">
            <a:avLst/>
          </a:prstGeom>
          <a:solidFill>
            <a:srgbClr val="0B5FA5"/>
          </a:solidFill>
          <a:ln/>
        </p:spPr>
      </p:sp>
      <p:pic>
        <p:nvPicPr>
          <p:cNvPr id="18" name="Image 4" descr="icons/globe.png">    </p:cNvPr>
          <p:cNvPicPr>
            <a:picLocks noChangeAspect="1"/>
          </p:cNvPicPr>
          <p:nvPr/>
        </p:nvPicPr>
        <p:blipFill>
          <a:blip r:embed="rId5"/>
          <a:stretch>
            <a:fillRect/>
          </a:stretch>
        </p:blipFill>
        <p:spPr>
          <a:xfrm>
            <a:off x="758952" y="5468112"/>
            <a:ext cx="329184" cy="329184"/>
          </a:xfrm>
          <a:prstGeom prst="rect">
            <a:avLst/>
          </a:prstGeom>
        </p:spPr>
      </p:pic>
      <p:sp>
        <p:nvSpPr>
          <p:cNvPr id="19" name="Text 12"/>
          <p:cNvSpPr/>
          <p:nvPr/>
        </p:nvSpPr>
        <p:spPr>
          <a:xfrm>
            <a:off x="1463040" y="528523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Caisse en devises : recomptage et conversion au cours de clôture (Banque d'Algérie).</a:t>
            </a:r>
            <a:endParaRPr lang="en-US" sz="1450" dirty="0"/>
          </a:p>
        </p:txBody>
      </p:sp>
      <p:sp>
        <p:nvSpPr>
          <p:cNvPr id="20" name="Text 1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Trésorerie</a:t>
            </a:r>
            <a:endParaRPr lang="en-US" sz="750" dirty="0"/>
          </a:p>
        </p:txBody>
      </p:sp>
      <p:sp>
        <p:nvSpPr>
          <p:cNvPr id="22" name="Text 1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67</a:t>
            </a:r>
            <a:endParaRPr lang="en-US" sz="85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01168" cy="6858000"/>
          </a:xfrm>
          <a:prstGeom prst="rect">
            <a:avLst/>
          </a:prstGeom>
          <a:solidFill>
            <a:srgbClr val="2E8B2E"/>
          </a:solidFill>
          <a:ln/>
        </p:spPr>
      </p:sp>
      <p:sp>
        <p:nvSpPr>
          <p:cNvPr id="3" name="Shape 1"/>
          <p:cNvSpPr/>
          <p:nvPr/>
        </p:nvSpPr>
        <p:spPr>
          <a:xfrm>
            <a:off x="0" y="0"/>
            <a:ext cx="201168" cy="2286000"/>
          </a:xfrm>
          <a:prstGeom prst="rect">
            <a:avLst/>
          </a:prstGeom>
          <a:solidFill>
            <a:srgbClr val="2E8B2E"/>
          </a:solidFill>
          <a:ln/>
        </p:spPr>
      </p:sp>
      <p:sp>
        <p:nvSpPr>
          <p:cNvPr id="4" name="Shape 2"/>
          <p:cNvSpPr/>
          <p:nvPr/>
        </p:nvSpPr>
        <p:spPr>
          <a:xfrm>
            <a:off x="0" y="4572000"/>
            <a:ext cx="201168" cy="2286000"/>
          </a:xfrm>
          <a:prstGeom prst="rect">
            <a:avLst/>
          </a:prstGeom>
          <a:solidFill>
            <a:srgbClr val="C8102E"/>
          </a:solidFill>
          <a:ln/>
        </p:spPr>
      </p:sp>
      <p:sp>
        <p:nvSpPr>
          <p:cNvPr id="5" name="Shape 3"/>
          <p:cNvSpPr/>
          <p:nvPr/>
        </p:nvSpPr>
        <p:spPr>
          <a:xfrm>
            <a:off x="566928" y="457200"/>
            <a:ext cx="566928" cy="566928"/>
          </a:xfrm>
          <a:prstGeom prst="ellipse">
            <a:avLst/>
          </a:prstGeom>
          <a:solidFill>
            <a:srgbClr val="2E8B2E"/>
          </a:solidFill>
          <a:ln/>
        </p:spPr>
      </p:sp>
      <p:pic>
        <p:nvPicPr>
          <p:cNvPr id="6" name="Image 0" descr="icons/flag.png">    </p:cNvPr>
          <p:cNvPicPr>
            <a:picLocks noChangeAspect="1"/>
          </p:cNvPicPr>
          <p:nvPr/>
        </p:nvPicPr>
        <p:blipFill>
          <a:blip r:embed="rId1"/>
          <a:stretch>
            <a:fillRect/>
          </a:stretch>
        </p:blipFill>
        <p:spPr>
          <a:xfrm>
            <a:off x="708660" y="598932"/>
            <a:ext cx="283464" cy="283464"/>
          </a:xfrm>
          <a:prstGeom prst="rect">
            <a:avLst/>
          </a:prstGeom>
        </p:spPr>
      </p:pic>
      <p:sp>
        <p:nvSpPr>
          <p:cNvPr id="7" name="Text 4"/>
          <p:cNvSpPr/>
          <p:nvPr/>
        </p:nvSpPr>
        <p:spPr>
          <a:xfrm>
            <a:off x="1280160" y="457200"/>
            <a:ext cx="10058400" cy="274320"/>
          </a:xfrm>
          <a:prstGeom prst="rect">
            <a:avLst/>
          </a:prstGeom>
          <a:noFill/>
          <a:ln/>
        </p:spPr>
        <p:txBody>
          <a:bodyPr wrap="square" lIns="0" tIns="0" rIns="0" bIns="0" rtlCol="0" anchor="ctr"/>
          <a:lstStyle/>
          <a:p>
            <a:pPr indent="0" marL="0">
              <a:buNone/>
            </a:pPr>
            <a:r>
              <a:rPr lang="en-US" sz="1100" b="1" spc="200" kern="0" dirty="0">
                <a:solidFill>
                  <a:srgbClr val="2E8B2E"/>
                </a:solidFill>
                <a:latin typeface="Calibri" pitchFamily="34" charset="0"/>
                <a:ea typeface="Calibri" pitchFamily="34" charset="-122"/>
                <a:cs typeface="Calibri" pitchFamily="34" charset="-120"/>
              </a:rPr>
              <a:t>SPÉCIFICITÉ ALGÉRIENNE</a:t>
            </a:r>
            <a:endParaRPr lang="en-US" sz="1100" dirty="0"/>
          </a:p>
        </p:txBody>
      </p:sp>
      <p:sp>
        <p:nvSpPr>
          <p:cNvPr id="8" name="Text 5"/>
          <p:cNvSpPr/>
          <p:nvPr/>
        </p:nvSpPr>
        <p:spPr>
          <a:xfrm>
            <a:off x="1280160" y="749808"/>
            <a:ext cx="10332720" cy="777240"/>
          </a:xfrm>
          <a:prstGeom prst="rect">
            <a:avLst/>
          </a:prstGeom>
          <a:noFill/>
          <a:ln/>
        </p:spPr>
        <p:txBody>
          <a:bodyPr wrap="square" lIns="0" tIns="0" rIns="0" bIns="0" rtlCol="0" anchor="ctr"/>
          <a:lstStyle/>
          <a:p>
            <a:pPr indent="0" marL="0">
              <a:lnSpc>
                <a:spcPct val="95000"/>
              </a:lnSpc>
              <a:buNone/>
            </a:pPr>
            <a:r>
              <a:rPr lang="en-US" sz="2600" b="1" dirty="0">
                <a:solidFill>
                  <a:srgbClr val="16284F"/>
                </a:solidFill>
                <a:latin typeface="Georgia" pitchFamily="34" charset="0"/>
                <a:ea typeface="Georgia" pitchFamily="34" charset="-122"/>
                <a:cs typeface="Georgia" pitchFamily="34" charset="-120"/>
              </a:rPr>
              <a:t>Comptes en devises — règlement Banque d'Algérie 07-01</a:t>
            </a:r>
            <a:endParaRPr lang="en-US" sz="2600" dirty="0"/>
          </a:p>
        </p:txBody>
      </p:sp>
      <p:sp>
        <p:nvSpPr>
          <p:cNvPr id="9" name="Shape 6"/>
          <p:cNvSpPr/>
          <p:nvPr/>
        </p:nvSpPr>
        <p:spPr>
          <a:xfrm>
            <a:off x="548640" y="1783080"/>
            <a:ext cx="11091672" cy="1341120"/>
          </a:xfrm>
          <a:prstGeom prst="roundRect">
            <a:avLst>
              <a:gd name="adj" fmla="val 3409"/>
            </a:avLst>
          </a:prstGeom>
          <a:solidFill>
            <a:srgbClr val="F4F7FB"/>
          </a:solidFill>
          <a:ln w="12700">
            <a:solidFill>
              <a:srgbClr val="E2E9F2"/>
            </a:solidFill>
            <a:prstDash val="solid"/>
          </a:ln>
        </p:spPr>
      </p:sp>
      <p:sp>
        <p:nvSpPr>
          <p:cNvPr id="10" name="Shape 7"/>
          <p:cNvSpPr/>
          <p:nvPr/>
        </p:nvSpPr>
        <p:spPr>
          <a:xfrm>
            <a:off x="548640" y="1783080"/>
            <a:ext cx="64008" cy="1341120"/>
          </a:xfrm>
          <a:prstGeom prst="rect">
            <a:avLst/>
          </a:prstGeom>
          <a:solidFill>
            <a:srgbClr val="2E8B2E"/>
          </a:solidFill>
          <a:ln/>
        </p:spPr>
      </p:sp>
      <p:sp>
        <p:nvSpPr>
          <p:cNvPr id="11" name="Text 8"/>
          <p:cNvSpPr/>
          <p:nvPr/>
        </p:nvSpPr>
        <p:spPr>
          <a:xfrm>
            <a:off x="777240" y="1828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Cadre.  </a:t>
            </a:r>
            <a:pPr indent="0" marL="0">
              <a:lnSpc>
                <a:spcPct val="100000"/>
              </a:lnSpc>
              <a:buNone/>
            </a:pPr>
            <a:r>
              <a:rPr lang="en-US" sz="1200" dirty="0">
                <a:solidFill>
                  <a:srgbClr val="3A4458"/>
                </a:solidFill>
              </a:rPr>
              <a:t>Les opérations en devises sont strictement encadrées par la réglementation des changes.</a:t>
            </a:r>
            <a:endParaRPr lang="en-US" sz="1300" dirty="0"/>
          </a:p>
        </p:txBody>
      </p:sp>
      <p:sp>
        <p:nvSpPr>
          <p:cNvPr id="12" name="Shape 9"/>
          <p:cNvSpPr/>
          <p:nvPr/>
        </p:nvSpPr>
        <p:spPr>
          <a:xfrm>
            <a:off x="548640" y="3307080"/>
            <a:ext cx="11091672" cy="1341120"/>
          </a:xfrm>
          <a:prstGeom prst="roundRect">
            <a:avLst>
              <a:gd name="adj" fmla="val 3409"/>
            </a:avLst>
          </a:prstGeom>
          <a:solidFill>
            <a:srgbClr val="F4F7FB"/>
          </a:solidFill>
          <a:ln w="12700">
            <a:solidFill>
              <a:srgbClr val="E2E9F2"/>
            </a:solidFill>
            <a:prstDash val="solid"/>
          </a:ln>
        </p:spPr>
      </p:sp>
      <p:sp>
        <p:nvSpPr>
          <p:cNvPr id="13" name="Shape 10"/>
          <p:cNvSpPr/>
          <p:nvPr/>
        </p:nvSpPr>
        <p:spPr>
          <a:xfrm>
            <a:off x="548640" y="3307080"/>
            <a:ext cx="64008" cy="1341120"/>
          </a:xfrm>
          <a:prstGeom prst="rect">
            <a:avLst/>
          </a:prstGeom>
          <a:solidFill>
            <a:srgbClr val="2E8B2E"/>
          </a:solidFill>
          <a:ln/>
        </p:spPr>
      </p:sp>
      <p:sp>
        <p:nvSpPr>
          <p:cNvPr id="14" name="Text 11"/>
          <p:cNvSpPr/>
          <p:nvPr/>
        </p:nvSpPr>
        <p:spPr>
          <a:xfrm>
            <a:off x="777240" y="3352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Diligences.  </a:t>
            </a:r>
            <a:pPr indent="0" marL="0">
              <a:lnSpc>
                <a:spcPct val="100000"/>
              </a:lnSpc>
              <a:buNone/>
            </a:pPr>
            <a:r>
              <a:rPr lang="en-US" sz="1200" dirty="0">
                <a:solidFill>
                  <a:srgbClr val="3A4458"/>
                </a:solidFill>
              </a:rPr>
              <a:t>(i) Confirmation BEA / BNA / autres de la totalité des comptes devises ; (ii) examen des domiciliations bancaires (chaque opération à l'étranger doit être domiciliée) ; (iii) reconstitution des flux : exports (entrées), imports (sorties), suivi des règlements.</a:t>
            </a:r>
            <a:endParaRPr lang="en-US" sz="1300" dirty="0"/>
          </a:p>
        </p:txBody>
      </p:sp>
      <p:sp>
        <p:nvSpPr>
          <p:cNvPr id="15" name="Shape 12"/>
          <p:cNvSpPr/>
          <p:nvPr/>
        </p:nvSpPr>
        <p:spPr>
          <a:xfrm>
            <a:off x="548640" y="4831080"/>
            <a:ext cx="11091672" cy="1341120"/>
          </a:xfrm>
          <a:prstGeom prst="roundRect">
            <a:avLst>
              <a:gd name="adj" fmla="val 3409"/>
            </a:avLst>
          </a:prstGeom>
          <a:solidFill>
            <a:srgbClr val="F4F7FB"/>
          </a:solidFill>
          <a:ln w="12700">
            <a:solidFill>
              <a:srgbClr val="E2E9F2"/>
            </a:solidFill>
            <a:prstDash val="solid"/>
          </a:ln>
        </p:spPr>
      </p:sp>
      <p:sp>
        <p:nvSpPr>
          <p:cNvPr id="16" name="Shape 13"/>
          <p:cNvSpPr/>
          <p:nvPr/>
        </p:nvSpPr>
        <p:spPr>
          <a:xfrm>
            <a:off x="548640" y="4831080"/>
            <a:ext cx="64008" cy="1341120"/>
          </a:xfrm>
          <a:prstGeom prst="rect">
            <a:avLst/>
          </a:prstGeom>
          <a:solidFill>
            <a:srgbClr val="2E8B2E"/>
          </a:solidFill>
          <a:ln/>
        </p:spPr>
      </p:sp>
      <p:sp>
        <p:nvSpPr>
          <p:cNvPr id="17" name="Text 14"/>
          <p:cNvSpPr/>
          <p:nvPr/>
        </p:nvSpPr>
        <p:spPr>
          <a:xfrm>
            <a:off x="777240" y="4876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Conversion &amp; écarts.  </a:t>
            </a:r>
            <a:pPr indent="0" marL="0">
              <a:lnSpc>
                <a:spcPct val="100000"/>
              </a:lnSpc>
              <a:buNone/>
            </a:pPr>
            <a:r>
              <a:rPr lang="en-US" sz="1200" dirty="0">
                <a:solidFill>
                  <a:srgbClr val="3A4458"/>
                </a:solidFill>
              </a:rPr>
              <a:t>Conversion au cours de clôture (Banque d'Algérie). Traitement des gains/pertes de change réalisés (766/666) et latents (477/476).</a:t>
            </a:r>
            <a:endParaRPr lang="en-US" sz="1300" dirty="0"/>
          </a:p>
        </p:txBody>
      </p:sp>
      <p:sp>
        <p:nvSpPr>
          <p:cNvPr id="18"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9"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Trésorerie</a:t>
            </a:r>
            <a:endParaRPr lang="en-US" sz="750" dirty="0"/>
          </a:p>
        </p:txBody>
      </p:sp>
      <p:sp>
        <p:nvSpPr>
          <p:cNvPr id="20"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68</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01</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08H30 — 15 MIN — PLÉNIÈRE</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Quizz de reprise et synthèse du Jour 4</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Réactiver les techniques d'audit fondamentales (NAA 500, 501, 505, 530) avant de les appliquer cycle par cycle.</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sync.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Reprise J4</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a:t>
            </a:r>
            <a:endParaRPr lang="en-US" sz="85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08</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16H15 — 0H15 — EXPOSÉ — OUTILS 46 · 47</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Écarts de conversion et comptes de régularisation</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 Les postes techniques de fin de bilan : petits par leur volume, mais souvent révélateurs. »</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exchange.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Régularisation</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69</a:t>
            </a:r>
            <a:endParaRPr lang="en-US" sz="85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46 — COMPTES 476 &amp; 477</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Écarts de conversion des créances et dettes en devises</a:t>
            </a:r>
            <a:endParaRPr lang="en-US" sz="2800" dirty="0"/>
          </a:p>
        </p:txBody>
      </p:sp>
      <p:sp>
        <p:nvSpPr>
          <p:cNvPr id="5" name="Shape 3"/>
          <p:cNvSpPr/>
          <p:nvPr/>
        </p:nvSpPr>
        <p:spPr>
          <a:xfrm>
            <a:off x="548640" y="1783080"/>
            <a:ext cx="5458968" cy="2743200"/>
          </a:xfrm>
          <a:prstGeom prst="roundRect">
            <a:avLst>
              <a:gd name="adj" fmla="val 233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5458968" cy="822960"/>
          </a:xfrm>
          <a:prstGeom prst="rect">
            <a:avLst/>
          </a:prstGeom>
          <a:solidFill>
            <a:srgbClr val="2E8B2E"/>
          </a:solidFill>
          <a:ln/>
        </p:spPr>
      </p:sp>
      <p:pic>
        <p:nvPicPr>
          <p:cNvPr id="7" name="Image 0" descr="icons/check.png">    </p:cNvPr>
          <p:cNvPicPr>
            <a:picLocks noChangeAspect="1"/>
          </p:cNvPicPr>
          <p:nvPr/>
        </p:nvPicPr>
        <p:blipFill>
          <a:blip r:embed="rId1"/>
          <a:stretch>
            <a:fillRect/>
          </a:stretch>
        </p:blipFill>
        <p:spPr>
          <a:xfrm>
            <a:off x="822960" y="2002536"/>
            <a:ext cx="384048" cy="384048"/>
          </a:xfrm>
          <a:prstGeom prst="rect">
            <a:avLst/>
          </a:prstGeom>
        </p:spPr>
      </p:pic>
      <p:sp>
        <p:nvSpPr>
          <p:cNvPr id="8" name="Text 5"/>
          <p:cNvSpPr/>
          <p:nvPr/>
        </p:nvSpPr>
        <p:spPr>
          <a:xfrm>
            <a:off x="1371600" y="1783080"/>
            <a:ext cx="4572000" cy="822960"/>
          </a:xfrm>
          <a:prstGeom prst="rect">
            <a:avLst/>
          </a:prstGeom>
          <a:noFill/>
          <a:ln/>
        </p:spPr>
        <p:txBody>
          <a:bodyPr wrap="square" lIns="0" tIns="0" rIns="0" bIns="0" rtlCol="0" anchor="ctr"/>
          <a:lstStyle/>
          <a:p>
            <a:pPr indent="0" marL="0">
              <a:buNone/>
            </a:pPr>
            <a:r>
              <a:rPr lang="en-US" sz="1600" b="1" dirty="0">
                <a:solidFill>
                  <a:srgbClr val="FFFFFF"/>
                </a:solidFill>
              </a:rPr>
              <a:t>Compte 477 — PASSIF</a:t>
            </a:r>
            <a:endParaRPr lang="en-US" sz="1600" dirty="0"/>
          </a:p>
          <a:p>
            <a:pPr indent="0" marL="0">
              <a:buNone/>
            </a:pPr>
            <a:r>
              <a:rPr lang="en-US" sz="1100" i="1" dirty="0">
                <a:solidFill>
                  <a:srgbClr val="FFFFFF"/>
                </a:solidFill>
              </a:rPr>
              <a:t>Gain latent</a:t>
            </a:r>
            <a:endParaRPr lang="en-US" sz="1600" dirty="0"/>
          </a:p>
        </p:txBody>
      </p:sp>
      <p:sp>
        <p:nvSpPr>
          <p:cNvPr id="9" name="Text 6"/>
          <p:cNvSpPr/>
          <p:nvPr/>
        </p:nvSpPr>
        <p:spPr>
          <a:xfrm>
            <a:off x="822960" y="2743200"/>
            <a:ext cx="4937760" cy="274320"/>
          </a:xfrm>
          <a:prstGeom prst="rect">
            <a:avLst/>
          </a:prstGeom>
          <a:noFill/>
          <a:ln/>
        </p:spPr>
        <p:txBody>
          <a:bodyPr wrap="square" lIns="0" tIns="0" rIns="0" bIns="0" rtlCol="0" anchor="ctr"/>
          <a:lstStyle/>
          <a:p>
            <a:pPr indent="0" marL="0">
              <a:buNone/>
            </a:pPr>
            <a:r>
              <a:rPr lang="en-US" sz="1000" b="1" spc="100" kern="0" dirty="0">
                <a:solidFill>
                  <a:srgbClr val="2E8B2E"/>
                </a:solidFill>
                <a:latin typeface="Calibri" pitchFamily="34" charset="0"/>
                <a:ea typeface="Calibri" pitchFamily="34" charset="-122"/>
                <a:cs typeface="Calibri" pitchFamily="34" charset="-120"/>
              </a:rPr>
              <a:t>Situation</a:t>
            </a:r>
            <a:endParaRPr lang="en-US" sz="1000" dirty="0"/>
          </a:p>
        </p:txBody>
      </p:sp>
      <p:sp>
        <p:nvSpPr>
          <p:cNvPr id="10" name="Text 7"/>
          <p:cNvSpPr/>
          <p:nvPr/>
        </p:nvSpPr>
        <p:spPr>
          <a:xfrm>
            <a:off x="822960" y="3017520"/>
            <a:ext cx="4910328" cy="640080"/>
          </a:xfrm>
          <a:prstGeom prst="rect">
            <a:avLst/>
          </a:prstGeom>
          <a:noFill/>
          <a:ln/>
        </p:spPr>
        <p:txBody>
          <a:bodyPr wrap="square" lIns="0" tIns="0" rIns="0" bIns="0" rtlCol="0" anchor="t"/>
          <a:lstStyle/>
          <a:p>
            <a:pPr indent="0" marL="0">
              <a:lnSpc>
                <a:spcPct val="100000"/>
              </a:lnSpc>
              <a:buNone/>
            </a:pPr>
            <a:r>
              <a:rPr lang="en-US" sz="1200" dirty="0">
                <a:solidFill>
                  <a:srgbClr val="3A4458"/>
                </a:solidFill>
                <a:latin typeface="Calibri" pitchFamily="34" charset="0"/>
                <a:ea typeface="Calibri" pitchFamily="34" charset="-122"/>
                <a:cs typeface="Calibri" pitchFamily="34" charset="-120"/>
              </a:rPr>
              <a:t>Créance en devises à la hausse / Dette en devises à la baisse</a:t>
            </a:r>
            <a:endParaRPr lang="en-US" sz="1200" dirty="0"/>
          </a:p>
        </p:txBody>
      </p:sp>
      <p:sp>
        <p:nvSpPr>
          <p:cNvPr id="11" name="Text 8"/>
          <p:cNvSpPr/>
          <p:nvPr/>
        </p:nvSpPr>
        <p:spPr>
          <a:xfrm>
            <a:off x="822960" y="3657600"/>
            <a:ext cx="4937760" cy="274320"/>
          </a:xfrm>
          <a:prstGeom prst="rect">
            <a:avLst/>
          </a:prstGeom>
          <a:noFill/>
          <a:ln/>
        </p:spPr>
        <p:txBody>
          <a:bodyPr wrap="square" lIns="0" tIns="0" rIns="0" bIns="0" rtlCol="0" anchor="ctr"/>
          <a:lstStyle/>
          <a:p>
            <a:pPr indent="0" marL="0">
              <a:buNone/>
            </a:pPr>
            <a:r>
              <a:rPr lang="en-US" sz="1000" b="1" spc="100" kern="0" dirty="0">
                <a:solidFill>
                  <a:srgbClr val="2E8B2E"/>
                </a:solidFill>
                <a:latin typeface="Calibri" pitchFamily="34" charset="0"/>
                <a:ea typeface="Calibri" pitchFamily="34" charset="-122"/>
                <a:cs typeface="Calibri" pitchFamily="34" charset="-120"/>
              </a:rPr>
              <a:t>Traitement</a:t>
            </a:r>
            <a:endParaRPr lang="en-US" sz="1000" dirty="0"/>
          </a:p>
        </p:txBody>
      </p:sp>
      <p:sp>
        <p:nvSpPr>
          <p:cNvPr id="12" name="Text 9"/>
          <p:cNvSpPr/>
          <p:nvPr/>
        </p:nvSpPr>
        <p:spPr>
          <a:xfrm>
            <a:off x="822960" y="3931920"/>
            <a:ext cx="4910328" cy="594360"/>
          </a:xfrm>
          <a:prstGeom prst="rect">
            <a:avLst/>
          </a:prstGeom>
          <a:noFill/>
          <a:ln/>
        </p:spPr>
        <p:txBody>
          <a:bodyPr wrap="square" lIns="0" tIns="0" rIns="0" bIns="0" rtlCol="0" anchor="t"/>
          <a:lstStyle/>
          <a:p>
            <a:pPr indent="0" marL="0">
              <a:lnSpc>
                <a:spcPct val="100000"/>
              </a:lnSpc>
              <a:buNone/>
            </a:pPr>
            <a:r>
              <a:rPr lang="en-US" sz="1150" b="1" dirty="0">
                <a:solidFill>
                  <a:srgbClr val="16284F"/>
                </a:solidFill>
                <a:latin typeface="Calibri" pitchFamily="34" charset="0"/>
                <a:ea typeface="Calibri" pitchFamily="34" charset="-122"/>
                <a:cs typeface="Calibri" pitchFamily="34" charset="-120"/>
              </a:rPr>
              <a:t>Pas comptabilisé en produit (principe de prudence) ; figure au passif du bilan.</a:t>
            </a:r>
            <a:endParaRPr lang="en-US" sz="1150" dirty="0"/>
          </a:p>
        </p:txBody>
      </p:sp>
      <p:sp>
        <p:nvSpPr>
          <p:cNvPr id="13" name="Shape 10"/>
          <p:cNvSpPr/>
          <p:nvPr/>
        </p:nvSpPr>
        <p:spPr>
          <a:xfrm>
            <a:off x="6181344" y="1783080"/>
            <a:ext cx="5458968" cy="2743200"/>
          </a:xfrm>
          <a:prstGeom prst="roundRect">
            <a:avLst>
              <a:gd name="adj" fmla="val 233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4" name="Shape 11"/>
          <p:cNvSpPr/>
          <p:nvPr/>
        </p:nvSpPr>
        <p:spPr>
          <a:xfrm>
            <a:off x="6181344" y="1783080"/>
            <a:ext cx="5458968" cy="822960"/>
          </a:xfrm>
          <a:prstGeom prst="rect">
            <a:avLst/>
          </a:prstGeom>
          <a:solidFill>
            <a:srgbClr val="C8102E"/>
          </a:solidFill>
          <a:ln/>
        </p:spPr>
      </p:sp>
      <p:pic>
        <p:nvPicPr>
          <p:cNvPr id="15" name="Image 1" descr="icons/warning.png">    </p:cNvPr>
          <p:cNvPicPr>
            <a:picLocks noChangeAspect="1"/>
          </p:cNvPicPr>
          <p:nvPr/>
        </p:nvPicPr>
        <p:blipFill>
          <a:blip r:embed="rId2"/>
          <a:stretch>
            <a:fillRect/>
          </a:stretch>
        </p:blipFill>
        <p:spPr>
          <a:xfrm>
            <a:off x="6455664" y="2002536"/>
            <a:ext cx="384048" cy="384048"/>
          </a:xfrm>
          <a:prstGeom prst="rect">
            <a:avLst/>
          </a:prstGeom>
        </p:spPr>
      </p:pic>
      <p:sp>
        <p:nvSpPr>
          <p:cNvPr id="16" name="Text 12"/>
          <p:cNvSpPr/>
          <p:nvPr/>
        </p:nvSpPr>
        <p:spPr>
          <a:xfrm>
            <a:off x="7004304" y="1783080"/>
            <a:ext cx="4572000" cy="822960"/>
          </a:xfrm>
          <a:prstGeom prst="rect">
            <a:avLst/>
          </a:prstGeom>
          <a:noFill/>
          <a:ln/>
        </p:spPr>
        <p:txBody>
          <a:bodyPr wrap="square" lIns="0" tIns="0" rIns="0" bIns="0" rtlCol="0" anchor="ctr"/>
          <a:lstStyle/>
          <a:p>
            <a:pPr indent="0" marL="0">
              <a:buNone/>
            </a:pPr>
            <a:r>
              <a:rPr lang="en-US" sz="1600" b="1" dirty="0">
                <a:solidFill>
                  <a:srgbClr val="FFFFFF"/>
                </a:solidFill>
              </a:rPr>
              <a:t>Compte 476 — ACTIF</a:t>
            </a:r>
            <a:endParaRPr lang="en-US" sz="1600" dirty="0"/>
          </a:p>
          <a:p>
            <a:pPr indent="0" marL="0">
              <a:buNone/>
            </a:pPr>
            <a:r>
              <a:rPr lang="en-US" sz="1100" i="1" dirty="0">
                <a:solidFill>
                  <a:srgbClr val="FFFFFF"/>
                </a:solidFill>
              </a:rPr>
              <a:t>Perte latente</a:t>
            </a:r>
            <a:endParaRPr lang="en-US" sz="1600" dirty="0"/>
          </a:p>
        </p:txBody>
      </p:sp>
      <p:sp>
        <p:nvSpPr>
          <p:cNvPr id="17" name="Text 13"/>
          <p:cNvSpPr/>
          <p:nvPr/>
        </p:nvSpPr>
        <p:spPr>
          <a:xfrm>
            <a:off x="6455664" y="2743200"/>
            <a:ext cx="4937760" cy="274320"/>
          </a:xfrm>
          <a:prstGeom prst="rect">
            <a:avLst/>
          </a:prstGeom>
          <a:noFill/>
          <a:ln/>
        </p:spPr>
        <p:txBody>
          <a:bodyPr wrap="square" lIns="0" tIns="0" rIns="0" bIns="0" rtlCol="0" anchor="ctr"/>
          <a:lstStyle/>
          <a:p>
            <a:pPr indent="0" marL="0">
              <a:buNone/>
            </a:pPr>
            <a:r>
              <a:rPr lang="en-US" sz="1000" b="1" spc="100" kern="0" dirty="0">
                <a:solidFill>
                  <a:srgbClr val="C8102E"/>
                </a:solidFill>
                <a:latin typeface="Calibri" pitchFamily="34" charset="0"/>
                <a:ea typeface="Calibri" pitchFamily="34" charset="-122"/>
                <a:cs typeface="Calibri" pitchFamily="34" charset="-120"/>
              </a:rPr>
              <a:t>Situation</a:t>
            </a:r>
            <a:endParaRPr lang="en-US" sz="1000" dirty="0"/>
          </a:p>
        </p:txBody>
      </p:sp>
      <p:sp>
        <p:nvSpPr>
          <p:cNvPr id="18" name="Text 14"/>
          <p:cNvSpPr/>
          <p:nvPr/>
        </p:nvSpPr>
        <p:spPr>
          <a:xfrm>
            <a:off x="6455664" y="3017520"/>
            <a:ext cx="4910328" cy="640080"/>
          </a:xfrm>
          <a:prstGeom prst="rect">
            <a:avLst/>
          </a:prstGeom>
          <a:noFill/>
          <a:ln/>
        </p:spPr>
        <p:txBody>
          <a:bodyPr wrap="square" lIns="0" tIns="0" rIns="0" bIns="0" rtlCol="0" anchor="t"/>
          <a:lstStyle/>
          <a:p>
            <a:pPr indent="0" marL="0">
              <a:lnSpc>
                <a:spcPct val="100000"/>
              </a:lnSpc>
              <a:buNone/>
            </a:pPr>
            <a:r>
              <a:rPr lang="en-US" sz="1200" dirty="0">
                <a:solidFill>
                  <a:srgbClr val="3A4458"/>
                </a:solidFill>
                <a:latin typeface="Calibri" pitchFamily="34" charset="0"/>
                <a:ea typeface="Calibri" pitchFamily="34" charset="-122"/>
                <a:cs typeface="Calibri" pitchFamily="34" charset="-120"/>
              </a:rPr>
              <a:t>Créance en devises à la baisse / Dette en devises à la hausse</a:t>
            </a:r>
            <a:endParaRPr lang="en-US" sz="1200" dirty="0"/>
          </a:p>
        </p:txBody>
      </p:sp>
      <p:sp>
        <p:nvSpPr>
          <p:cNvPr id="19" name="Text 15"/>
          <p:cNvSpPr/>
          <p:nvPr/>
        </p:nvSpPr>
        <p:spPr>
          <a:xfrm>
            <a:off x="6455664" y="3657600"/>
            <a:ext cx="4937760" cy="274320"/>
          </a:xfrm>
          <a:prstGeom prst="rect">
            <a:avLst/>
          </a:prstGeom>
          <a:noFill/>
          <a:ln/>
        </p:spPr>
        <p:txBody>
          <a:bodyPr wrap="square" lIns="0" tIns="0" rIns="0" bIns="0" rtlCol="0" anchor="ctr"/>
          <a:lstStyle/>
          <a:p>
            <a:pPr indent="0" marL="0">
              <a:buNone/>
            </a:pPr>
            <a:r>
              <a:rPr lang="en-US" sz="1000" b="1" spc="100" kern="0" dirty="0">
                <a:solidFill>
                  <a:srgbClr val="C8102E"/>
                </a:solidFill>
                <a:latin typeface="Calibri" pitchFamily="34" charset="0"/>
                <a:ea typeface="Calibri" pitchFamily="34" charset="-122"/>
                <a:cs typeface="Calibri" pitchFamily="34" charset="-120"/>
              </a:rPr>
              <a:t>Traitement</a:t>
            </a:r>
            <a:endParaRPr lang="en-US" sz="1000" dirty="0"/>
          </a:p>
        </p:txBody>
      </p:sp>
      <p:sp>
        <p:nvSpPr>
          <p:cNvPr id="20" name="Text 16"/>
          <p:cNvSpPr/>
          <p:nvPr/>
        </p:nvSpPr>
        <p:spPr>
          <a:xfrm>
            <a:off x="6455664" y="3931920"/>
            <a:ext cx="4910328" cy="594360"/>
          </a:xfrm>
          <a:prstGeom prst="rect">
            <a:avLst/>
          </a:prstGeom>
          <a:noFill/>
          <a:ln/>
        </p:spPr>
        <p:txBody>
          <a:bodyPr wrap="square" lIns="0" tIns="0" rIns="0" bIns="0" rtlCol="0" anchor="t"/>
          <a:lstStyle/>
          <a:p>
            <a:pPr indent="0" marL="0">
              <a:lnSpc>
                <a:spcPct val="100000"/>
              </a:lnSpc>
              <a:buNone/>
            </a:pPr>
            <a:r>
              <a:rPr lang="en-US" sz="1150" b="1" dirty="0">
                <a:solidFill>
                  <a:srgbClr val="16284F"/>
                </a:solidFill>
                <a:latin typeface="Calibri" pitchFamily="34" charset="0"/>
                <a:ea typeface="Calibri" pitchFamily="34" charset="-122"/>
                <a:cs typeface="Calibri" pitchFamily="34" charset="-120"/>
              </a:rPr>
              <a:t>Figure à l'actif du bilan + OBLIGATION de constituer une provision pour perte de change (compte 1515).</a:t>
            </a:r>
            <a:endParaRPr lang="en-US" sz="1150" dirty="0"/>
          </a:p>
        </p:txBody>
      </p:sp>
      <p:sp>
        <p:nvSpPr>
          <p:cNvPr id="21" name="Shape 17"/>
          <p:cNvSpPr/>
          <p:nvPr/>
        </p:nvSpPr>
        <p:spPr>
          <a:xfrm>
            <a:off x="548640" y="4754880"/>
            <a:ext cx="11091672" cy="1371600"/>
          </a:xfrm>
          <a:prstGeom prst="roundRect">
            <a:avLst>
              <a:gd name="adj" fmla="val 3333"/>
            </a:avLst>
          </a:prstGeom>
          <a:solidFill>
            <a:srgbClr val="F4F7FB"/>
          </a:solidFill>
          <a:ln w="15240">
            <a:solidFill>
              <a:srgbClr val="2E8B2E"/>
            </a:solidFill>
            <a:prstDash val="solid"/>
          </a:ln>
        </p:spPr>
      </p:sp>
      <p:sp>
        <p:nvSpPr>
          <p:cNvPr id="22" name="Text 18"/>
          <p:cNvSpPr/>
          <p:nvPr/>
        </p:nvSpPr>
        <p:spPr>
          <a:xfrm>
            <a:off x="822960" y="4892040"/>
            <a:ext cx="3657600" cy="274320"/>
          </a:xfrm>
          <a:prstGeom prst="rect">
            <a:avLst/>
          </a:prstGeom>
          <a:noFill/>
          <a:ln/>
        </p:spPr>
        <p:txBody>
          <a:bodyPr wrap="square" lIns="0" tIns="0" rIns="0" bIns="0" rtlCol="0" anchor="ctr"/>
          <a:lstStyle/>
          <a:p>
            <a:pPr indent="0" marL="0">
              <a:buNone/>
            </a:pPr>
            <a:r>
              <a:rPr lang="en-US" sz="1100" b="1" spc="100" kern="0" dirty="0">
                <a:solidFill>
                  <a:srgbClr val="2E8B2E"/>
                </a:solidFill>
                <a:latin typeface="Calibri" pitchFamily="34" charset="0"/>
                <a:ea typeface="Calibri" pitchFamily="34" charset="-122"/>
                <a:cs typeface="Calibri" pitchFamily="34" charset="-120"/>
              </a:rPr>
              <a:t>Diligences</a:t>
            </a:r>
            <a:endParaRPr lang="en-US" sz="1100" dirty="0"/>
          </a:p>
        </p:txBody>
      </p:sp>
      <p:sp>
        <p:nvSpPr>
          <p:cNvPr id="23" name="Text 19"/>
          <p:cNvSpPr/>
          <p:nvPr/>
        </p:nvSpPr>
        <p:spPr>
          <a:xfrm>
            <a:off x="822960" y="5166360"/>
            <a:ext cx="10515600" cy="868680"/>
          </a:xfrm>
          <a:prstGeom prst="rect">
            <a:avLst/>
          </a:prstGeom>
          <a:noFill/>
          <a:ln/>
        </p:spPr>
        <p:txBody>
          <a:bodyPr wrap="square" lIns="0" tIns="0" rIns="0" bIns="0" rtlCol="0" anchor="t"/>
          <a:lstStyle/>
          <a:p>
            <a:pPr indent="0" marL="0">
              <a:lnSpc>
                <a:spcPct val="105000"/>
              </a:lnSpc>
              <a:buNone/>
            </a:pPr>
            <a:r>
              <a:rPr lang="en-US" sz="1200" dirty="0">
                <a:solidFill>
                  <a:srgbClr val="3A4458"/>
                </a:solidFill>
                <a:latin typeface="Calibri" pitchFamily="34" charset="0"/>
                <a:ea typeface="Calibri" pitchFamily="34" charset="-122"/>
                <a:cs typeface="Calibri" pitchFamily="34" charset="-120"/>
              </a:rPr>
              <a:t>Recensement exhaustif des créances et dettes en devises • application du cours de clôture (Banque d'Algérie) • recalcul des écarts (N-1 ou cours initial vs N) • vérification que les pertes latentes (476) sont effectivement provisionnées • cohérence avec le reporting des positions en devises.</a:t>
            </a:r>
            <a:endParaRPr lang="en-US" sz="1200" dirty="0"/>
          </a:p>
        </p:txBody>
      </p:sp>
      <p:sp>
        <p:nvSpPr>
          <p:cNvPr id="24" name="Text 20"/>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5" name="Text 21"/>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Régularisation</a:t>
            </a:r>
            <a:endParaRPr lang="en-US" sz="750" dirty="0"/>
          </a:p>
        </p:txBody>
      </p:sp>
      <p:sp>
        <p:nvSpPr>
          <p:cNvPr id="26" name="Text 22"/>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70</a:t>
            </a:r>
            <a:endParaRPr lang="en-US" sz="85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47 — RÉGULARISATION</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Comptes de régularisation : aboutissement du cut-off</a:t>
            </a:r>
            <a:endParaRPr lang="en-US" sz="2600" dirty="0"/>
          </a:p>
        </p:txBody>
      </p:sp>
      <p:graphicFrame>
        <p:nvGraphicFramePr>
          <p:cNvPr id="73" name="Table 0"/>
          <p:cNvGraphicFramePr>
            <a:graphicFrameLocks noGrp="1"/>
          </p:cNvGraphicFramePr>
          <p:nvPr>
            <p:extLst>
              <p:ext uri="{D42A27DB-BD31-4B8C-83A1-F6EECF244321}">
                <p14:modId xmlns:p14="http://schemas.microsoft.com/office/powerpoint/2010/main" val="1579011935"/>
              </p:ext>
            </p:extLst>
          </p:nvPr>
        </p:nvGraphicFramePr>
        <p:xfrm>
          <a:off x="548640" y="1920240"/>
          <a:ext cx="11091672" cy="914400"/>
        </p:xfrm>
        <a:graphic>
          <a:graphicData uri="http://schemas.openxmlformats.org/drawingml/2006/table">
            <a:tbl>
              <a:tblPr/>
              <a:tblGrid>
                <a:gridCol w="1371600"/>
                <a:gridCol w="3931920"/>
                <a:gridCol w="5788152"/>
              </a:tblGrid>
              <a:tr h="914400">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Compte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Libellé</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Mécanisme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914400">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486</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Charges constatées d'avance (CCA)</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Charge comptabilisée en N pour un bien/service à recevoir en N+1 → neutralisée par débit en 486 ; reprise en N+1</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914400">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487</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Produits constatés d'avance (PCA)</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Produit comptabilisé en N pour un bien/service à fournir en N+1 → neutralisé par crédit en 487 ; reprise en N+1</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914400">
                <a:tc>
                  <a:txBody>
                    <a:bodyPr/>
                    <a:lstStyle/>
                    <a:p>
                      <a:pPr algn="l" indent="0" marL="0">
                        <a:buNone/>
                      </a:pPr>
                      <a:r>
                        <a:rPr lang="en-US" sz="1150" b="1" dirty="0">
                          <a:solidFill>
                            <a:srgbClr val="2E8B2E"/>
                          </a:solidFill>
                          <a:latin typeface="Calibri" pitchFamily="34" charset="0"/>
                          <a:ea typeface="Calibri" pitchFamily="34" charset="-122"/>
                          <a:cs typeface="Calibri" pitchFamily="34" charset="-120"/>
                        </a:rPr>
                        <a:t>481-482</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Charges à répartir sur plusieurs exercices</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50" dirty="0">
                          <a:solidFill>
                            <a:srgbClr val="3A4458"/>
                          </a:solidFill>
                          <a:latin typeface="Calibri" pitchFamily="34" charset="0"/>
                          <a:ea typeface="Calibri" pitchFamily="34" charset="-122"/>
                          <a:cs typeface="Calibri" pitchFamily="34" charset="-120"/>
                        </a:rPr>
                        <a:t>Frais d'émission d'emprunts, primes de remboursement — étalement comptable spécifique</a:t>
                      </a:r>
                      <a:endParaRPr lang="en-US" sz="11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Régularisation</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71</a:t>
            </a:r>
            <a:endParaRPr lang="en-US" sz="85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OUTIL 47 — DILIGENCES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Diligences sur les comptes de régularisation</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search.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94869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Examen du contenu des comptes 486 et 487 : nature, montant, base de calcul, période concernée.</a:t>
            </a:r>
            <a:endParaRPr lang="en-US" sz="1450" dirty="0"/>
          </a:p>
        </p:txBody>
      </p:sp>
      <p:sp>
        <p:nvSpPr>
          <p:cNvPr id="8" name="Shape 5"/>
          <p:cNvSpPr/>
          <p:nvPr/>
        </p:nvSpPr>
        <p:spPr>
          <a:xfrm>
            <a:off x="594360" y="2914650"/>
            <a:ext cx="658368" cy="658368"/>
          </a:xfrm>
          <a:prstGeom prst="ellipse">
            <a:avLst/>
          </a:prstGeom>
          <a:solidFill>
            <a:srgbClr val="0C7C8C"/>
          </a:solidFill>
          <a:ln/>
        </p:spPr>
      </p:sp>
      <p:pic>
        <p:nvPicPr>
          <p:cNvPr id="9" name="Image 1" descr="icons/sync.png">    </p:cNvPr>
          <p:cNvPicPr>
            <a:picLocks noChangeAspect="1"/>
          </p:cNvPicPr>
          <p:nvPr/>
        </p:nvPicPr>
        <p:blipFill>
          <a:blip r:embed="rId2"/>
          <a:stretch>
            <a:fillRect/>
          </a:stretch>
        </p:blipFill>
        <p:spPr>
          <a:xfrm>
            <a:off x="758952" y="3079242"/>
            <a:ext cx="329184" cy="329184"/>
          </a:xfrm>
          <a:prstGeom prst="rect">
            <a:avLst/>
          </a:prstGeom>
        </p:spPr>
      </p:pic>
      <p:sp>
        <p:nvSpPr>
          <p:cNvPr id="10" name="Text 6"/>
          <p:cNvSpPr/>
          <p:nvPr/>
        </p:nvSpPr>
        <p:spPr>
          <a:xfrm>
            <a:off x="1463040" y="2896362"/>
            <a:ext cx="10149840" cy="94869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Cohérence avec les tests de cut-off menés en parallèle (Jour 4).</a:t>
            </a:r>
            <a:endParaRPr lang="en-US" sz="1450" dirty="0"/>
          </a:p>
        </p:txBody>
      </p:sp>
      <p:sp>
        <p:nvSpPr>
          <p:cNvPr id="11" name="Shape 7"/>
          <p:cNvSpPr/>
          <p:nvPr/>
        </p:nvSpPr>
        <p:spPr>
          <a:xfrm>
            <a:off x="594360" y="4000500"/>
            <a:ext cx="658368" cy="658368"/>
          </a:xfrm>
          <a:prstGeom prst="ellipse">
            <a:avLst/>
          </a:prstGeom>
          <a:solidFill>
            <a:srgbClr val="2E8B2E"/>
          </a:solidFill>
          <a:ln/>
        </p:spPr>
      </p:sp>
      <p:pic>
        <p:nvPicPr>
          <p:cNvPr id="12" name="Image 2" descr="icons/check.png">    </p:cNvPr>
          <p:cNvPicPr>
            <a:picLocks noChangeAspect="1"/>
          </p:cNvPicPr>
          <p:nvPr/>
        </p:nvPicPr>
        <p:blipFill>
          <a:blip r:embed="rId3"/>
          <a:stretch>
            <a:fillRect/>
          </a:stretch>
        </p:blipFill>
        <p:spPr>
          <a:xfrm>
            <a:off x="758952" y="4165092"/>
            <a:ext cx="329184" cy="329184"/>
          </a:xfrm>
          <a:prstGeom prst="rect">
            <a:avLst/>
          </a:prstGeom>
        </p:spPr>
      </p:pic>
      <p:sp>
        <p:nvSpPr>
          <p:cNvPr id="13" name="Text 8"/>
          <p:cNvSpPr/>
          <p:nvPr/>
        </p:nvSpPr>
        <p:spPr>
          <a:xfrm>
            <a:off x="1463040" y="3982212"/>
            <a:ext cx="10149840" cy="94869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Reprise en N+1 : vérifier que tout solde N est apuré en N+1 (sinon, signal d'anomalie permanente).</a:t>
            </a:r>
            <a:endParaRPr lang="en-US" sz="1450" dirty="0"/>
          </a:p>
        </p:txBody>
      </p:sp>
      <p:sp>
        <p:nvSpPr>
          <p:cNvPr id="14" name="Shape 9"/>
          <p:cNvSpPr/>
          <p:nvPr/>
        </p:nvSpPr>
        <p:spPr>
          <a:xfrm>
            <a:off x="594360" y="5086350"/>
            <a:ext cx="658368" cy="658368"/>
          </a:xfrm>
          <a:prstGeom prst="ellipse">
            <a:avLst/>
          </a:prstGeom>
          <a:solidFill>
            <a:srgbClr val="0B5FA5"/>
          </a:solidFill>
          <a:ln/>
        </p:spPr>
      </p:sp>
      <p:pic>
        <p:nvPicPr>
          <p:cNvPr id="15" name="Image 3" descr="icons/clipboard.png">    </p:cNvPr>
          <p:cNvPicPr>
            <a:picLocks noChangeAspect="1"/>
          </p:cNvPicPr>
          <p:nvPr/>
        </p:nvPicPr>
        <p:blipFill>
          <a:blip r:embed="rId4"/>
          <a:stretch>
            <a:fillRect/>
          </a:stretch>
        </p:blipFill>
        <p:spPr>
          <a:xfrm>
            <a:off x="758952" y="5250942"/>
            <a:ext cx="329184" cy="329184"/>
          </a:xfrm>
          <a:prstGeom prst="rect">
            <a:avLst/>
          </a:prstGeom>
        </p:spPr>
      </p:pic>
      <p:sp>
        <p:nvSpPr>
          <p:cNvPr id="16" name="Text 10"/>
          <p:cNvSpPr/>
          <p:nvPr/>
        </p:nvSpPr>
        <p:spPr>
          <a:xfrm>
            <a:off x="1463040" y="5068062"/>
            <a:ext cx="10149840" cy="94869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Cas typiques : loyers payés d'avance, primes d'assurance annuelles, abonnements pluriannuels, maintenance, redevances de licences logicielles.</a:t>
            </a:r>
            <a:endParaRPr lang="en-US" sz="1450" dirty="0"/>
          </a:p>
        </p:txBody>
      </p:sp>
      <p:sp>
        <p:nvSpPr>
          <p:cNvPr id="17" name="Text 11"/>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8" name="Text 12"/>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Régularisation</a:t>
            </a:r>
            <a:endParaRPr lang="en-US" sz="750" dirty="0"/>
          </a:p>
        </p:txBody>
      </p:sp>
      <p:sp>
        <p:nvSpPr>
          <p:cNvPr id="19" name="Text 13"/>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72</a:t>
            </a:r>
            <a:endParaRPr lang="en-US" sz="85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Text 2"/>
          <p:cNvSpPr/>
          <p:nvPr/>
        </p:nvSpPr>
        <p:spPr>
          <a:xfrm>
            <a:off x="548640" y="914400"/>
            <a:ext cx="3657600" cy="2194560"/>
          </a:xfrm>
          <a:prstGeom prst="rect">
            <a:avLst/>
          </a:prstGeom>
          <a:noFill/>
          <a:ln/>
        </p:spPr>
        <p:txBody>
          <a:bodyPr wrap="square" lIns="0" tIns="0" rIns="0" bIns="0" rtlCol="0" anchor="ctr"/>
          <a:lstStyle/>
          <a:p>
            <a:pPr algn="l" indent="0" marL="0">
              <a:buNone/>
            </a:pPr>
            <a:r>
              <a:rPr lang="en-US" sz="15000" b="1" dirty="0">
                <a:solidFill>
                  <a:srgbClr val="1E3A6E"/>
                </a:solidFill>
                <a:latin typeface="Georgia" pitchFamily="34" charset="0"/>
                <a:ea typeface="Georgia" pitchFamily="34" charset="-122"/>
                <a:cs typeface="Georgia" pitchFamily="34" charset="-120"/>
              </a:rPr>
              <a:t>09</a:t>
            </a:r>
            <a:endParaRPr lang="en-US" sz="15000" dirty="0"/>
          </a:p>
        </p:txBody>
      </p:sp>
      <p:sp>
        <p:nvSpPr>
          <p:cNvPr id="5" name="Shape 3"/>
          <p:cNvSpPr/>
          <p:nvPr/>
        </p:nvSpPr>
        <p:spPr>
          <a:xfrm>
            <a:off x="658368" y="3246120"/>
            <a:ext cx="502920" cy="82296"/>
          </a:xfrm>
          <a:prstGeom prst="rect">
            <a:avLst/>
          </a:prstGeom>
          <a:solidFill>
            <a:srgbClr val="2E8B2E"/>
          </a:solidFill>
          <a:ln/>
        </p:spPr>
      </p:sp>
      <p:sp>
        <p:nvSpPr>
          <p:cNvPr id="6" name="Text 4"/>
          <p:cNvSpPr/>
          <p:nvPr/>
        </p:nvSpPr>
        <p:spPr>
          <a:xfrm>
            <a:off x="640080" y="3383280"/>
            <a:ext cx="7772400" cy="320040"/>
          </a:xfrm>
          <a:prstGeom prst="rect">
            <a:avLst/>
          </a:prstGeom>
          <a:noFill/>
          <a:ln/>
        </p:spPr>
        <p:txBody>
          <a:bodyPr wrap="square" lIns="0" tIns="0" rIns="0" bIns="0" rtlCol="0" anchor="ctr"/>
          <a:lstStyle/>
          <a:p>
            <a:pPr indent="0" marL="0">
              <a:buNone/>
            </a:pPr>
            <a:r>
              <a:rPr lang="en-US" sz="1300" b="1" spc="200" kern="0" dirty="0">
                <a:solidFill>
                  <a:srgbClr val="C9A24B"/>
                </a:solidFill>
                <a:latin typeface="Calibri" pitchFamily="34" charset="0"/>
                <a:ea typeface="Calibri" pitchFamily="34" charset="-122"/>
                <a:cs typeface="Calibri" pitchFamily="34" charset="-120"/>
              </a:rPr>
              <a:t>SÉQUENCE 0H15 — 1H15 — CAS PRATIQUE DE SYNTHÈSE — TRAVAIL EN SOUS-GROUPES</a:t>
            </a:r>
            <a:endParaRPr lang="en-US" sz="1300" dirty="0"/>
          </a:p>
        </p:txBody>
      </p:sp>
      <p:sp>
        <p:nvSpPr>
          <p:cNvPr id="7" name="Text 5"/>
          <p:cNvSpPr/>
          <p:nvPr/>
        </p:nvSpPr>
        <p:spPr>
          <a:xfrm>
            <a:off x="603504" y="3712464"/>
            <a:ext cx="7863840" cy="1371600"/>
          </a:xfrm>
          <a:prstGeom prst="rect">
            <a:avLst/>
          </a:prstGeom>
          <a:noFill/>
          <a:ln/>
        </p:spPr>
        <p:txBody>
          <a:bodyPr wrap="square" lIns="0" tIns="0" rIns="0" bIns="0" rtlCol="0" anchor="t"/>
          <a:lstStyle/>
          <a:p>
            <a:pPr indent="0" marL="0">
              <a:lnSpc>
                <a:spcPct val="98000"/>
              </a:lnSpc>
              <a:buNone/>
            </a:pPr>
            <a:r>
              <a:rPr lang="en-US" sz="3300" b="1" dirty="0">
                <a:solidFill>
                  <a:srgbClr val="FFFFFF"/>
                </a:solidFill>
                <a:latin typeface="Georgia" pitchFamily="34" charset="0"/>
                <a:ea typeface="Georgia" pitchFamily="34" charset="-122"/>
                <a:cs typeface="Georgia" pitchFamily="34" charset="-120"/>
              </a:rPr>
              <a:t>Audit intégré des comptes d'actif — SPA SOMITECH INDUSTRIE</a:t>
            </a:r>
            <a:endParaRPr lang="en-US" sz="3300" dirty="0"/>
          </a:p>
        </p:txBody>
      </p:sp>
      <p:sp>
        <p:nvSpPr>
          <p:cNvPr id="8" name="Text 6"/>
          <p:cNvSpPr/>
          <p:nvPr/>
        </p:nvSpPr>
        <p:spPr>
          <a:xfrm>
            <a:off x="640080" y="5212080"/>
            <a:ext cx="7680960" cy="914400"/>
          </a:xfrm>
          <a:prstGeom prst="rect">
            <a:avLst/>
          </a:prstGeom>
          <a:noFill/>
          <a:ln/>
        </p:spPr>
        <p:txBody>
          <a:bodyPr wrap="square" lIns="0" tIns="0" rIns="0" bIns="0" rtlCol="0" anchor="t"/>
          <a:lstStyle/>
          <a:p>
            <a:pPr indent="0" marL="0">
              <a:lnSpc>
                <a:spcPct val="105000"/>
              </a:lnSpc>
              <a:buNone/>
            </a:pPr>
            <a:r>
              <a:rPr lang="en-US" sz="1350" dirty="0">
                <a:solidFill>
                  <a:srgbClr val="C8D4E8"/>
                </a:solidFill>
                <a:latin typeface="Calibri" pitchFamily="34" charset="0"/>
                <a:ea typeface="Calibri" pitchFamily="34" charset="-122"/>
                <a:cs typeface="Calibri" pitchFamily="34" charset="-120"/>
              </a:rPr>
              <a:t>« Mobiliser l'ensemble des outils du Jour 5 sur un dossier réaliste, du compte 20 à la classe 5. »</a:t>
            </a:r>
            <a:endParaRPr lang="en-US" sz="1350" dirty="0"/>
          </a:p>
        </p:txBody>
      </p:sp>
      <p:sp>
        <p:nvSpPr>
          <p:cNvPr id="9" name="Shape 7"/>
          <p:cNvSpPr/>
          <p:nvPr/>
        </p:nvSpPr>
        <p:spPr>
          <a:xfrm>
            <a:off x="10104120" y="2788920"/>
            <a:ext cx="1280160" cy="1280160"/>
          </a:xfrm>
          <a:prstGeom prst="ellipse">
            <a:avLst/>
          </a:prstGeom>
          <a:solidFill>
            <a:srgbClr val="2E8B2E"/>
          </a:solidFill>
          <a:ln/>
        </p:spPr>
      </p:sp>
      <p:pic>
        <p:nvPicPr>
          <p:cNvPr id="10" name="Image 0" descr="icons/industry.png">    </p:cNvPr>
          <p:cNvPicPr>
            <a:picLocks noChangeAspect="1"/>
          </p:cNvPicPr>
          <p:nvPr/>
        </p:nvPicPr>
        <p:blipFill>
          <a:blip r:embed="rId1"/>
          <a:stretch>
            <a:fillRect/>
          </a:stretch>
        </p:blipFill>
        <p:spPr>
          <a:xfrm>
            <a:off x="10424160" y="3108960"/>
            <a:ext cx="640080" cy="640080"/>
          </a:xfrm>
          <a:prstGeom prst="rect">
            <a:avLst/>
          </a:prstGeom>
        </p:spPr>
      </p:pic>
      <p:sp>
        <p:nvSpPr>
          <p:cNvPr id="11"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2"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13"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73</a:t>
            </a:r>
            <a:endParaRPr lang="en-US" sz="85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0" y="0"/>
            <a:ext cx="12191695" cy="128016"/>
          </a:xfrm>
          <a:prstGeom prst="rect">
            <a:avLst/>
          </a:prstGeom>
          <a:solidFill>
            <a:srgbClr val="C9A24B"/>
          </a:solidFill>
          <a:ln/>
        </p:spPr>
      </p:sp>
      <p:sp>
        <p:nvSpPr>
          <p:cNvPr id="3" name="Shape 1"/>
          <p:cNvSpPr/>
          <p:nvPr/>
        </p:nvSpPr>
        <p:spPr>
          <a:xfrm>
            <a:off x="548640" y="566928"/>
            <a:ext cx="640080" cy="640080"/>
          </a:xfrm>
          <a:prstGeom prst="ellipse">
            <a:avLst/>
          </a:prstGeom>
          <a:solidFill>
            <a:srgbClr val="C9A24B"/>
          </a:solidFill>
          <a:ln/>
        </p:spPr>
      </p:sp>
      <p:pic>
        <p:nvPicPr>
          <p:cNvPr id="4" name="Image 0" descr="icons/briefcase.png">    </p:cNvPr>
          <p:cNvPicPr>
            <a:picLocks noChangeAspect="1"/>
          </p:cNvPicPr>
          <p:nvPr/>
        </p:nvPicPr>
        <p:blipFill>
          <a:blip r:embed="rId1"/>
          <a:stretch>
            <a:fillRect/>
          </a:stretch>
        </p:blipFill>
        <p:spPr>
          <a:xfrm>
            <a:off x="708660" y="726948"/>
            <a:ext cx="320040" cy="320040"/>
          </a:xfrm>
          <a:prstGeom prst="rect">
            <a:avLst/>
          </a:prstGeom>
        </p:spPr>
      </p:pic>
      <p:sp>
        <p:nvSpPr>
          <p:cNvPr id="5" name="Text 2"/>
          <p:cNvSpPr/>
          <p:nvPr/>
        </p:nvSpPr>
        <p:spPr>
          <a:xfrm>
            <a:off x="1325880" y="548640"/>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CAS DE SYNTHÈSE — L'ENTITÉ</a:t>
            </a:r>
            <a:endParaRPr lang="en-US" sz="1100" dirty="0"/>
          </a:p>
        </p:txBody>
      </p:sp>
      <p:sp>
        <p:nvSpPr>
          <p:cNvPr id="6" name="Text 3"/>
          <p:cNvSpPr/>
          <p:nvPr/>
        </p:nvSpPr>
        <p:spPr>
          <a:xfrm>
            <a:off x="1325880" y="841248"/>
            <a:ext cx="10332720" cy="822960"/>
          </a:xfrm>
          <a:prstGeom prst="rect">
            <a:avLst/>
          </a:prstGeom>
          <a:noFill/>
          <a:ln/>
        </p:spPr>
        <p:txBody>
          <a:bodyPr wrap="square" lIns="0" tIns="0" rIns="0" bIns="0" rtlCol="0" anchor="ctr"/>
          <a:lstStyle/>
          <a:p>
            <a:pPr indent="0" marL="0">
              <a:lnSpc>
                <a:spcPct val="95000"/>
              </a:lnSpc>
              <a:buNone/>
            </a:pPr>
            <a:r>
              <a:rPr lang="en-US" sz="2500" b="1" dirty="0">
                <a:solidFill>
                  <a:srgbClr val="FFFFFF"/>
                </a:solidFill>
                <a:latin typeface="Georgia" pitchFamily="34" charset="0"/>
                <a:ea typeface="Georgia" pitchFamily="34" charset="-122"/>
                <a:cs typeface="Georgia" pitchFamily="34" charset="-120"/>
              </a:rPr>
              <a:t>SPA SOMITECH INDUSTRIE — présentation du dossier</a:t>
            </a:r>
            <a:endParaRPr lang="en-US" sz="2500" dirty="0"/>
          </a:p>
        </p:txBody>
      </p:sp>
      <p:sp>
        <p:nvSpPr>
          <p:cNvPr id="7" name="Shape 4"/>
          <p:cNvSpPr/>
          <p:nvPr/>
        </p:nvSpPr>
        <p:spPr>
          <a:xfrm>
            <a:off x="548640" y="1920240"/>
            <a:ext cx="11091672" cy="4251960"/>
          </a:xfrm>
          <a:prstGeom prst="roundRect">
            <a:avLst>
              <a:gd name="adj" fmla="val 1290"/>
            </a:avLst>
          </a:prstGeom>
          <a:solidFill>
            <a:srgbClr val="1E3A6E"/>
          </a:solidFill>
          <a:ln w="12700">
            <a:solidFill>
              <a:srgbClr val="2C4980"/>
            </a:solidFill>
            <a:prstDash val="solid"/>
          </a:ln>
        </p:spPr>
      </p:sp>
      <p:sp>
        <p:nvSpPr>
          <p:cNvPr id="8" name="Text 5"/>
          <p:cNvSpPr/>
          <p:nvPr/>
        </p:nvSpPr>
        <p:spPr>
          <a:xfrm>
            <a:off x="868680" y="2121408"/>
            <a:ext cx="2743200" cy="274320"/>
          </a:xfrm>
          <a:prstGeom prst="rect">
            <a:avLst/>
          </a:prstGeom>
          <a:noFill/>
          <a:ln/>
        </p:spPr>
        <p:txBody>
          <a:bodyPr wrap="square" lIns="0" tIns="0" rIns="0" bIns="0" rtlCol="0" anchor="ctr"/>
          <a:lstStyle/>
          <a:p>
            <a:pPr indent="0" marL="0">
              <a:buNone/>
            </a:pPr>
            <a:r>
              <a:rPr lang="en-US" sz="1000" b="1" spc="200" kern="0" dirty="0">
                <a:solidFill>
                  <a:srgbClr val="C9A24B"/>
                </a:solidFill>
                <a:latin typeface="Calibri" pitchFamily="34" charset="0"/>
                <a:ea typeface="Calibri" pitchFamily="34" charset="-122"/>
                <a:cs typeface="Calibri" pitchFamily="34" charset="-120"/>
              </a:rPr>
              <a:t>ÉNONCÉ</a:t>
            </a:r>
            <a:endParaRPr lang="en-US" sz="1000" dirty="0"/>
          </a:p>
        </p:txBody>
      </p:sp>
      <p:sp>
        <p:nvSpPr>
          <p:cNvPr id="9" name="Text 6"/>
          <p:cNvSpPr/>
          <p:nvPr/>
        </p:nvSpPr>
        <p:spPr>
          <a:xfrm>
            <a:off x="868680" y="2450592"/>
            <a:ext cx="10469880" cy="3566160"/>
          </a:xfrm>
          <a:prstGeom prst="rect">
            <a:avLst/>
          </a:prstGeom>
          <a:noFill/>
          <a:ln/>
        </p:spPr>
        <p:txBody>
          <a:bodyPr wrap="square" lIns="0" tIns="0" rIns="0" bIns="0" rtlCol="0" anchor="t"/>
          <a:lstStyle/>
          <a:p>
            <a:pPr indent="0" marL="0">
              <a:lnSpc>
                <a:spcPct val="112000"/>
              </a:lnSpc>
              <a:buNone/>
            </a:pPr>
            <a:r>
              <a:rPr lang="en-US" sz="1350" dirty="0">
                <a:solidFill>
                  <a:srgbClr val="E4EBF6"/>
                </a:solidFill>
                <a:latin typeface="Calibri" pitchFamily="34" charset="0"/>
                <a:ea typeface="Calibri" pitchFamily="34" charset="-122"/>
                <a:cs typeface="Calibri" pitchFamily="34" charset="-120"/>
              </a:rPr>
              <a:t>SPA de droit algérien (Rouïba), fabrication de pièces détachées automobiles. Effectif : 320 salariés. Chiffre d'affaires N : 2,8 milliards DA. Total bilan : 3,5 milliards DA. Résultat net : 145 millions DA. Seuil de signification retenu par le CAC : 10 millions DA.</a:t>
            </a:r>
            <a:endParaRPr lang="en-US" sz="1350" dirty="0"/>
          </a:p>
          <a:p>
            <a:pPr indent="0" marL="0">
              <a:lnSpc>
                <a:spcPct val="112000"/>
              </a:lnSpc>
              <a:buNone/>
            </a:pPr>
            <a:endParaRPr lang="en-US" sz="1350" dirty="0"/>
          </a:p>
          <a:p>
            <a:pPr indent="0" marL="0">
              <a:lnSpc>
                <a:spcPct val="112000"/>
              </a:lnSpc>
              <a:buNone/>
            </a:pPr>
            <a:r>
              <a:rPr lang="en-US" sz="1350" dirty="0">
                <a:solidFill>
                  <a:srgbClr val="E4EBF6"/>
                </a:solidFill>
                <a:latin typeface="Calibri" pitchFamily="34" charset="0"/>
                <a:ea typeface="Calibri" pitchFamily="34" charset="-122"/>
                <a:cs typeface="Calibri" pitchFamily="34" charset="-120"/>
              </a:rPr>
              <a:t>Vous êtes le commissaire aux comptes et conduisez l'audit des comptes d'actif au titre de l'exercice N. La direction a procédé à une réévaluation des immobilisations corporelles en N-2 (article 37 du SCF). Plusieurs zones de risque ont été identifiées lors de la prise de connaissance.</a:t>
            </a:r>
            <a:endParaRPr lang="en-US" sz="1350" dirty="0"/>
          </a:p>
        </p:txBody>
      </p:sp>
      <p:sp>
        <p:nvSpPr>
          <p:cNvPr id="10" name="Text 7"/>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8"/>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12" name="Text 9"/>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74</a:t>
            </a:r>
            <a:endParaRPr lang="en-US" sz="85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CAS DE SYNTHÈSE — LA BALANCE D'ACTIF</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400" b="1" dirty="0">
                <a:solidFill>
                  <a:srgbClr val="16284F"/>
                </a:solidFill>
                <a:latin typeface="Georgia" pitchFamily="34" charset="0"/>
                <a:ea typeface="Georgia" pitchFamily="34" charset="-122"/>
                <a:cs typeface="Georgia" pitchFamily="34" charset="-120"/>
              </a:rPr>
              <a:t>Les postes d'actif soumis à votre appréciation</a:t>
            </a:r>
            <a:endParaRPr lang="en-US" sz="2400" dirty="0"/>
          </a:p>
        </p:txBody>
      </p:sp>
      <p:graphicFrame>
        <p:nvGraphicFramePr>
          <p:cNvPr id="77" name="Table 0"/>
          <p:cNvGraphicFramePr>
            <a:graphicFrameLocks noGrp="1"/>
          </p:cNvGraphicFramePr>
          <p:nvPr>
            <p:extLst>
              <p:ext uri="{D42A27DB-BD31-4B8C-83A1-F6EECF244321}">
                <p14:modId xmlns:p14="http://schemas.microsoft.com/office/powerpoint/2010/main" val="1579011935"/>
              </p:ext>
            </p:extLst>
          </p:nvPr>
        </p:nvGraphicFramePr>
        <p:xfrm>
          <a:off x="548640" y="1737360"/>
          <a:ext cx="11091672" cy="914400"/>
        </p:xfrm>
        <a:graphic>
          <a:graphicData uri="http://schemas.openxmlformats.org/drawingml/2006/table">
            <a:tbl>
              <a:tblPr/>
              <a:tblGrid>
                <a:gridCol w="2468880"/>
                <a:gridCol w="6336792"/>
                <a:gridCol w="2286000"/>
              </a:tblGrid>
              <a:tr h="658368">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Poste</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Détail</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c>
                  <a:txBody>
                    <a:bodyPr/>
                    <a:lstStyle/>
                    <a:p>
                      <a:pPr algn="l" indent="0" marL="0">
                        <a:buNone/>
                      </a:pPr>
                      <a:r>
                        <a:rPr lang="en-US" sz="1250" b="1" dirty="0">
                          <a:solidFill>
                            <a:srgbClr val="FFFFFF"/>
                          </a:solidFill>
                          <a:latin typeface="Calibri" pitchFamily="34" charset="0"/>
                          <a:ea typeface="Calibri" pitchFamily="34" charset="-122"/>
                          <a:cs typeface="Calibri" pitchFamily="34" charset="-120"/>
                        </a:rPr>
                        <a:t>Montant brut</a:t>
                      </a:r>
                      <a:endParaRPr lang="en-US" sz="125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16284F"/>
                    </a:solidFill>
                  </a:tcPr>
                </a:tc>
              </a:tr>
              <a:tr h="658368">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Immo. incorporelles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dont 220 M frais de développement (nouvelle fonderie)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280 M DA</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658368">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Immo. corporelles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réévaluées en N-2 (art. 37) ; amortissements 580 M</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1 800 M DA</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658368">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Titres de participation</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SOMICAST 150 M · SOMIDRIV 120 M · SOMIPLAS 50 M</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320 M DA</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658368">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Stocks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MP importées 320 M · en-cours 95 M · PF 135 M · consomm. 30 M</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580 M DA</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r h="658368">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Créances clients</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dont 95 M en contentieux et 180 M secteur public</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720 M DA</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FFFFF"/>
                    </a:solidFill>
                  </a:tcPr>
                </a:tc>
              </a:tr>
              <a:tr h="658368">
                <a:tc>
                  <a:txBody>
                    <a:bodyPr/>
                    <a:lstStyle/>
                    <a:p>
                      <a:pPr algn="l" indent="0" marL="0">
                        <a:buNone/>
                      </a:pPr>
                      <a:r>
                        <a:rPr lang="en-US" sz="1100" b="1" dirty="0">
                          <a:solidFill>
                            <a:srgbClr val="2E8B2E"/>
                          </a:solidFill>
                          <a:latin typeface="Calibri" pitchFamily="34" charset="0"/>
                          <a:ea typeface="Calibri" pitchFamily="34" charset="-122"/>
                          <a:cs typeface="Calibri" pitchFamily="34" charset="-120"/>
                        </a:rPr>
                        <a:t>Trésorerie</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6 banques · 2 comptes en devises (EUR / USD)</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c>
                  <a:txBody>
                    <a:bodyPr/>
                    <a:lstStyle/>
                    <a:p>
                      <a:pPr algn="l" indent="0" marL="0">
                        <a:buNone/>
                      </a:pPr>
                      <a:r>
                        <a:rPr lang="en-US" sz="1100" dirty="0">
                          <a:solidFill>
                            <a:srgbClr val="3A4458"/>
                          </a:solidFill>
                          <a:latin typeface="Calibri" pitchFamily="34" charset="0"/>
                          <a:ea typeface="Calibri" pitchFamily="34" charset="-122"/>
                          <a:cs typeface="Calibri" pitchFamily="34" charset="-120"/>
                        </a:rPr>
                        <a:t>165 M DA</a:t>
                      </a:r>
                      <a:endParaRPr lang="en-US" sz="1100" dirty="0">
                        <a:latin typeface="Calibri" charset="0"/>
                        <a:ea typeface="Calibri" charset="0"/>
                        <a:cs typeface="Calibri" charset="0"/>
                      </a:endParaRPr>
                    </a:p>
                  </a:txBody>
                  <a:tcPr marL="76200" marR="76200" marT="38100" marB="38100" anchor="ctr">
                    <a:lnL w="6350" cap="flat" cmpd="sng" algn="ctr">
                      <a:solidFill>
                        <a:srgbClr val="E2E9F2"/>
                      </a:solidFill>
                      <a:prstDash val="solid"/>
                      <a:round/>
                      <a:headEnd type="none" w="med" len="med"/>
                      <a:tailEnd type="none" w="med" len="med"/>
                    </a:lnL>
                    <a:lnR w="6350" cap="flat" cmpd="sng" algn="ctr">
                      <a:solidFill>
                        <a:srgbClr val="E2E9F2"/>
                      </a:solidFill>
                      <a:prstDash val="solid"/>
                      <a:round/>
                      <a:headEnd type="none" w="med" len="med"/>
                      <a:tailEnd type="none" w="med" len="med"/>
                    </a:lnR>
                    <a:lnT w="6350" cap="flat" cmpd="sng" algn="ctr">
                      <a:solidFill>
                        <a:srgbClr val="E2E9F2"/>
                      </a:solidFill>
                      <a:prstDash val="solid"/>
                      <a:round/>
                      <a:headEnd type="none" w="med" len="med"/>
                      <a:tailEnd type="none" w="med" len="med"/>
                    </a:lnT>
                    <a:lnB w="6350" cap="flat" cmpd="sng" algn="ctr">
                      <a:solidFill>
                        <a:srgbClr val="E2E9F2"/>
                      </a:solidFill>
                      <a:prstDash val="solid"/>
                      <a:round/>
                      <a:headEnd type="none" w="med" len="med"/>
                      <a:tailEnd type="none" w="med" len="med"/>
                    </a:lnB>
                    <a:solidFill>
                      <a:srgbClr val="F4F7FB"/>
                    </a:solidFill>
                  </a:tcPr>
                </a:tc>
              </a:tr>
            </a:tbl>
          </a:graphicData>
        </a:graphic>
      </p:graphicFrame>
      <p:sp>
        <p:nvSpPr>
          <p:cNvPr id="6" name="Text 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7" name="Text 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8" name="Text 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75</a:t>
            </a:r>
            <a:endParaRPr lang="en-US" sz="85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7">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0" y="0"/>
            <a:ext cx="12191695" cy="128016"/>
          </a:xfrm>
          <a:prstGeom prst="rect">
            <a:avLst/>
          </a:prstGeom>
          <a:solidFill>
            <a:srgbClr val="C9A24B"/>
          </a:solidFill>
          <a:ln/>
        </p:spPr>
      </p:sp>
      <p:sp>
        <p:nvSpPr>
          <p:cNvPr id="3" name="Shape 1"/>
          <p:cNvSpPr/>
          <p:nvPr/>
        </p:nvSpPr>
        <p:spPr>
          <a:xfrm>
            <a:off x="548640" y="566928"/>
            <a:ext cx="640080" cy="640080"/>
          </a:xfrm>
          <a:prstGeom prst="ellipse">
            <a:avLst/>
          </a:prstGeom>
          <a:solidFill>
            <a:srgbClr val="C9A24B"/>
          </a:solidFill>
          <a:ln/>
        </p:spPr>
      </p:sp>
      <p:pic>
        <p:nvPicPr>
          <p:cNvPr id="4" name="Image 0" descr="icons/question.png">    </p:cNvPr>
          <p:cNvPicPr>
            <a:picLocks noChangeAspect="1"/>
          </p:cNvPicPr>
          <p:nvPr/>
        </p:nvPicPr>
        <p:blipFill>
          <a:blip r:embed="rId1"/>
          <a:stretch>
            <a:fillRect/>
          </a:stretch>
        </p:blipFill>
        <p:spPr>
          <a:xfrm>
            <a:off x="708660" y="726948"/>
            <a:ext cx="320040" cy="320040"/>
          </a:xfrm>
          <a:prstGeom prst="rect">
            <a:avLst/>
          </a:prstGeom>
        </p:spPr>
      </p:pic>
      <p:sp>
        <p:nvSpPr>
          <p:cNvPr id="5" name="Text 2"/>
          <p:cNvSpPr/>
          <p:nvPr/>
        </p:nvSpPr>
        <p:spPr>
          <a:xfrm>
            <a:off x="1325880" y="548640"/>
            <a:ext cx="1005840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TRAVAIL À RÉALISER</a:t>
            </a:r>
            <a:endParaRPr lang="en-US" sz="1100" dirty="0"/>
          </a:p>
        </p:txBody>
      </p:sp>
      <p:sp>
        <p:nvSpPr>
          <p:cNvPr id="6" name="Text 3"/>
          <p:cNvSpPr/>
          <p:nvPr/>
        </p:nvSpPr>
        <p:spPr>
          <a:xfrm>
            <a:off x="1325880" y="841248"/>
            <a:ext cx="10332720" cy="731520"/>
          </a:xfrm>
          <a:prstGeom prst="rect">
            <a:avLst/>
          </a:prstGeom>
          <a:noFill/>
          <a:ln/>
        </p:spPr>
        <p:txBody>
          <a:bodyPr wrap="square" lIns="0" tIns="0" rIns="0" bIns="0" rtlCol="0" anchor="ctr"/>
          <a:lstStyle/>
          <a:p>
            <a:pPr indent="0" marL="0">
              <a:buNone/>
            </a:pPr>
            <a:r>
              <a:rPr lang="en-US" sz="2500" b="1" dirty="0">
                <a:solidFill>
                  <a:srgbClr val="FFFFFF"/>
                </a:solidFill>
                <a:latin typeface="Georgia" pitchFamily="34" charset="0"/>
                <a:ea typeface="Georgia" pitchFamily="34" charset="-122"/>
                <a:cs typeface="Georgia" pitchFamily="34" charset="-120"/>
              </a:rPr>
              <a:t>Cinq questions à traiter en sous-groupes</a:t>
            </a:r>
            <a:endParaRPr lang="en-US" sz="2500" dirty="0"/>
          </a:p>
        </p:txBody>
      </p:sp>
      <p:sp>
        <p:nvSpPr>
          <p:cNvPr id="7" name="Shape 4"/>
          <p:cNvSpPr/>
          <p:nvPr/>
        </p:nvSpPr>
        <p:spPr>
          <a:xfrm>
            <a:off x="548640" y="1783080"/>
            <a:ext cx="11091672" cy="760781"/>
          </a:xfrm>
          <a:prstGeom prst="roundRect">
            <a:avLst>
              <a:gd name="adj" fmla="val 6010"/>
            </a:avLst>
          </a:prstGeom>
          <a:solidFill>
            <a:srgbClr val="1E3A6E"/>
          </a:solidFill>
          <a:ln w="12700">
            <a:solidFill>
              <a:srgbClr val="2C4980"/>
            </a:solidFill>
            <a:prstDash val="solid"/>
          </a:ln>
        </p:spPr>
      </p:sp>
      <p:sp>
        <p:nvSpPr>
          <p:cNvPr id="8" name="Shape 5"/>
          <p:cNvSpPr/>
          <p:nvPr/>
        </p:nvSpPr>
        <p:spPr>
          <a:xfrm>
            <a:off x="713232" y="1934870"/>
            <a:ext cx="457200" cy="457200"/>
          </a:xfrm>
          <a:prstGeom prst="ellipse">
            <a:avLst/>
          </a:prstGeom>
          <a:solidFill>
            <a:srgbClr val="0B5FA5"/>
          </a:solidFill>
          <a:ln/>
        </p:spPr>
      </p:sp>
      <p:sp>
        <p:nvSpPr>
          <p:cNvPr id="9" name="Text 6"/>
          <p:cNvSpPr/>
          <p:nvPr/>
        </p:nvSpPr>
        <p:spPr>
          <a:xfrm>
            <a:off x="713232" y="1934870"/>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Q1</a:t>
            </a:r>
            <a:endParaRPr lang="en-US" sz="1300" dirty="0"/>
          </a:p>
        </p:txBody>
      </p:sp>
      <p:sp>
        <p:nvSpPr>
          <p:cNvPr id="10" name="Text 7"/>
          <p:cNvSpPr/>
          <p:nvPr/>
        </p:nvSpPr>
        <p:spPr>
          <a:xfrm>
            <a:off x="1325880" y="1783080"/>
            <a:ext cx="10058400" cy="760781"/>
          </a:xfrm>
          <a:prstGeom prst="rect">
            <a:avLst/>
          </a:prstGeom>
          <a:noFill/>
          <a:ln/>
        </p:spPr>
        <p:txBody>
          <a:bodyPr wrap="square" lIns="0" tIns="0" rIns="0" bIns="0" rtlCol="0" anchor="ctr"/>
          <a:lstStyle/>
          <a:p>
            <a:pPr indent="0" marL="0">
              <a:lnSpc>
                <a:spcPct val="100000"/>
              </a:lnSpc>
              <a:buNone/>
            </a:pPr>
            <a:r>
              <a:rPr lang="en-US" sz="1150" dirty="0">
                <a:solidFill>
                  <a:srgbClr val="E4EBF6"/>
                </a:solidFill>
                <a:latin typeface="Calibri" pitchFamily="34" charset="0"/>
                <a:ea typeface="Calibri" pitchFamily="34" charset="-122"/>
                <a:cs typeface="Calibri" pitchFamily="34" charset="-120"/>
              </a:rPr>
              <a:t>Frais de développement (220 M) : les 6 critères d'activation de l'IAS 38 sont-ils réunis ? Quelles diligences ?</a:t>
            </a:r>
            <a:endParaRPr lang="en-US" sz="1150" dirty="0"/>
          </a:p>
        </p:txBody>
      </p:sp>
      <p:sp>
        <p:nvSpPr>
          <p:cNvPr id="11" name="Shape 8"/>
          <p:cNvSpPr/>
          <p:nvPr/>
        </p:nvSpPr>
        <p:spPr>
          <a:xfrm>
            <a:off x="548640" y="2690165"/>
            <a:ext cx="11091672" cy="760781"/>
          </a:xfrm>
          <a:prstGeom prst="roundRect">
            <a:avLst>
              <a:gd name="adj" fmla="val 6010"/>
            </a:avLst>
          </a:prstGeom>
          <a:solidFill>
            <a:srgbClr val="1E3A6E"/>
          </a:solidFill>
          <a:ln w="12700">
            <a:solidFill>
              <a:srgbClr val="2C4980"/>
            </a:solidFill>
            <a:prstDash val="solid"/>
          </a:ln>
        </p:spPr>
      </p:sp>
      <p:sp>
        <p:nvSpPr>
          <p:cNvPr id="12" name="Shape 9"/>
          <p:cNvSpPr/>
          <p:nvPr/>
        </p:nvSpPr>
        <p:spPr>
          <a:xfrm>
            <a:off x="713232" y="2841955"/>
            <a:ext cx="457200" cy="457200"/>
          </a:xfrm>
          <a:prstGeom prst="ellipse">
            <a:avLst/>
          </a:prstGeom>
          <a:solidFill>
            <a:srgbClr val="0C7C8C"/>
          </a:solidFill>
          <a:ln/>
        </p:spPr>
      </p:sp>
      <p:sp>
        <p:nvSpPr>
          <p:cNvPr id="13" name="Text 10"/>
          <p:cNvSpPr/>
          <p:nvPr/>
        </p:nvSpPr>
        <p:spPr>
          <a:xfrm>
            <a:off x="713232" y="2841955"/>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Q2</a:t>
            </a:r>
            <a:endParaRPr lang="en-US" sz="1300" dirty="0"/>
          </a:p>
        </p:txBody>
      </p:sp>
      <p:sp>
        <p:nvSpPr>
          <p:cNvPr id="14" name="Text 11"/>
          <p:cNvSpPr/>
          <p:nvPr/>
        </p:nvSpPr>
        <p:spPr>
          <a:xfrm>
            <a:off x="1325880" y="2690165"/>
            <a:ext cx="10058400" cy="760781"/>
          </a:xfrm>
          <a:prstGeom prst="rect">
            <a:avLst/>
          </a:prstGeom>
          <a:noFill/>
          <a:ln/>
        </p:spPr>
        <p:txBody>
          <a:bodyPr wrap="square" lIns="0" tIns="0" rIns="0" bIns="0" rtlCol="0" anchor="ctr"/>
          <a:lstStyle/>
          <a:p>
            <a:pPr indent="0" marL="0">
              <a:lnSpc>
                <a:spcPct val="100000"/>
              </a:lnSpc>
              <a:buNone/>
            </a:pPr>
            <a:r>
              <a:rPr lang="en-US" sz="1150" dirty="0">
                <a:solidFill>
                  <a:srgbClr val="E4EBF6"/>
                </a:solidFill>
                <a:latin typeface="Calibri" pitchFamily="34" charset="0"/>
                <a:ea typeface="Calibri" pitchFamily="34" charset="-122"/>
                <a:cs typeface="Calibri" pitchFamily="34" charset="-120"/>
              </a:rPr>
              <a:t>Titres SOMICAST (150 M, en difficulté depuis 2 ans) : faut-il déprécier ? Selon quelle démarche et quelles méthodes d'évaluation ?</a:t>
            </a:r>
            <a:endParaRPr lang="en-US" sz="1150" dirty="0"/>
          </a:p>
        </p:txBody>
      </p:sp>
      <p:sp>
        <p:nvSpPr>
          <p:cNvPr id="15" name="Shape 12"/>
          <p:cNvSpPr/>
          <p:nvPr/>
        </p:nvSpPr>
        <p:spPr>
          <a:xfrm>
            <a:off x="548640" y="3597250"/>
            <a:ext cx="11091672" cy="760781"/>
          </a:xfrm>
          <a:prstGeom prst="roundRect">
            <a:avLst>
              <a:gd name="adj" fmla="val 6010"/>
            </a:avLst>
          </a:prstGeom>
          <a:solidFill>
            <a:srgbClr val="1E3A6E"/>
          </a:solidFill>
          <a:ln w="12700">
            <a:solidFill>
              <a:srgbClr val="2C4980"/>
            </a:solidFill>
            <a:prstDash val="solid"/>
          </a:ln>
        </p:spPr>
      </p:sp>
      <p:sp>
        <p:nvSpPr>
          <p:cNvPr id="16" name="Shape 13"/>
          <p:cNvSpPr/>
          <p:nvPr/>
        </p:nvSpPr>
        <p:spPr>
          <a:xfrm>
            <a:off x="713232" y="3749040"/>
            <a:ext cx="457200" cy="457200"/>
          </a:xfrm>
          <a:prstGeom prst="ellipse">
            <a:avLst/>
          </a:prstGeom>
          <a:solidFill>
            <a:srgbClr val="2E8B2E"/>
          </a:solidFill>
          <a:ln/>
        </p:spPr>
      </p:sp>
      <p:sp>
        <p:nvSpPr>
          <p:cNvPr id="17" name="Text 14"/>
          <p:cNvSpPr/>
          <p:nvPr/>
        </p:nvSpPr>
        <p:spPr>
          <a:xfrm>
            <a:off x="713232" y="3749040"/>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Q3</a:t>
            </a:r>
            <a:endParaRPr lang="en-US" sz="1300" dirty="0"/>
          </a:p>
        </p:txBody>
      </p:sp>
      <p:sp>
        <p:nvSpPr>
          <p:cNvPr id="18" name="Text 15"/>
          <p:cNvSpPr/>
          <p:nvPr/>
        </p:nvSpPr>
        <p:spPr>
          <a:xfrm>
            <a:off x="1325880" y="3597250"/>
            <a:ext cx="10058400" cy="760781"/>
          </a:xfrm>
          <a:prstGeom prst="rect">
            <a:avLst/>
          </a:prstGeom>
          <a:noFill/>
          <a:ln/>
        </p:spPr>
        <p:txBody>
          <a:bodyPr wrap="square" lIns="0" tIns="0" rIns="0" bIns="0" rtlCol="0" anchor="ctr"/>
          <a:lstStyle/>
          <a:p>
            <a:pPr indent="0" marL="0">
              <a:lnSpc>
                <a:spcPct val="100000"/>
              </a:lnSpc>
              <a:buNone/>
            </a:pPr>
            <a:r>
              <a:rPr lang="en-US" sz="1150" dirty="0">
                <a:solidFill>
                  <a:srgbClr val="E4EBF6"/>
                </a:solidFill>
                <a:latin typeface="Calibri" pitchFamily="34" charset="0"/>
                <a:ea typeface="Calibri" pitchFamily="34" charset="-122"/>
                <a:cs typeface="Calibri" pitchFamily="34" charset="-120"/>
              </a:rPr>
              <a:t>Stocks de matières premières importées (320 M, aciers Italie / Turquie) : quelles diligences sur les trois dimensions (quantités, valorisation, dépréciation) ?</a:t>
            </a:r>
            <a:endParaRPr lang="en-US" sz="1150" dirty="0"/>
          </a:p>
        </p:txBody>
      </p:sp>
      <p:sp>
        <p:nvSpPr>
          <p:cNvPr id="19" name="Shape 16"/>
          <p:cNvSpPr/>
          <p:nvPr/>
        </p:nvSpPr>
        <p:spPr>
          <a:xfrm>
            <a:off x="548640" y="4504334"/>
            <a:ext cx="11091672" cy="760781"/>
          </a:xfrm>
          <a:prstGeom prst="roundRect">
            <a:avLst>
              <a:gd name="adj" fmla="val 6010"/>
            </a:avLst>
          </a:prstGeom>
          <a:solidFill>
            <a:srgbClr val="1E3A6E"/>
          </a:solidFill>
          <a:ln w="12700">
            <a:solidFill>
              <a:srgbClr val="2C4980"/>
            </a:solidFill>
            <a:prstDash val="solid"/>
          </a:ln>
        </p:spPr>
      </p:sp>
      <p:sp>
        <p:nvSpPr>
          <p:cNvPr id="20" name="Shape 17"/>
          <p:cNvSpPr/>
          <p:nvPr/>
        </p:nvSpPr>
        <p:spPr>
          <a:xfrm>
            <a:off x="713232" y="4656125"/>
            <a:ext cx="457200" cy="457200"/>
          </a:xfrm>
          <a:prstGeom prst="ellipse">
            <a:avLst/>
          </a:prstGeom>
          <a:solidFill>
            <a:srgbClr val="C9A24B"/>
          </a:solidFill>
          <a:ln/>
        </p:spPr>
      </p:sp>
      <p:sp>
        <p:nvSpPr>
          <p:cNvPr id="21" name="Text 18"/>
          <p:cNvSpPr/>
          <p:nvPr/>
        </p:nvSpPr>
        <p:spPr>
          <a:xfrm>
            <a:off x="713232" y="4656125"/>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Q4</a:t>
            </a:r>
            <a:endParaRPr lang="en-US" sz="1300" dirty="0"/>
          </a:p>
        </p:txBody>
      </p:sp>
      <p:sp>
        <p:nvSpPr>
          <p:cNvPr id="22" name="Text 19"/>
          <p:cNvSpPr/>
          <p:nvPr/>
        </p:nvSpPr>
        <p:spPr>
          <a:xfrm>
            <a:off x="1325880" y="4504334"/>
            <a:ext cx="10058400" cy="760781"/>
          </a:xfrm>
          <a:prstGeom prst="rect">
            <a:avLst/>
          </a:prstGeom>
          <a:noFill/>
          <a:ln/>
        </p:spPr>
        <p:txBody>
          <a:bodyPr wrap="square" lIns="0" tIns="0" rIns="0" bIns="0" rtlCol="0" anchor="ctr"/>
          <a:lstStyle/>
          <a:p>
            <a:pPr indent="0" marL="0">
              <a:lnSpc>
                <a:spcPct val="100000"/>
              </a:lnSpc>
              <a:buNone/>
            </a:pPr>
            <a:r>
              <a:rPr lang="en-US" sz="1150" dirty="0">
                <a:solidFill>
                  <a:srgbClr val="E4EBF6"/>
                </a:solidFill>
                <a:latin typeface="Calibri" pitchFamily="34" charset="0"/>
                <a:ea typeface="Calibri" pitchFamily="34" charset="-122"/>
                <a:cs typeface="Calibri" pitchFamily="34" charset="-120"/>
              </a:rPr>
              <a:t>Créances en contentieux (95 M) et créances secteur public (180 M : SNVI, ENMTP) : quelles diligences et quel provisionnement ?</a:t>
            </a:r>
            <a:endParaRPr lang="en-US" sz="1150" dirty="0"/>
          </a:p>
        </p:txBody>
      </p:sp>
      <p:sp>
        <p:nvSpPr>
          <p:cNvPr id="23" name="Shape 20"/>
          <p:cNvSpPr/>
          <p:nvPr/>
        </p:nvSpPr>
        <p:spPr>
          <a:xfrm>
            <a:off x="548640" y="5411419"/>
            <a:ext cx="11091672" cy="760781"/>
          </a:xfrm>
          <a:prstGeom prst="roundRect">
            <a:avLst>
              <a:gd name="adj" fmla="val 6010"/>
            </a:avLst>
          </a:prstGeom>
          <a:solidFill>
            <a:srgbClr val="1E3A6E"/>
          </a:solidFill>
          <a:ln w="12700">
            <a:solidFill>
              <a:srgbClr val="2C4980"/>
            </a:solidFill>
            <a:prstDash val="solid"/>
          </a:ln>
        </p:spPr>
      </p:sp>
      <p:sp>
        <p:nvSpPr>
          <p:cNvPr id="24" name="Shape 21"/>
          <p:cNvSpPr/>
          <p:nvPr/>
        </p:nvSpPr>
        <p:spPr>
          <a:xfrm>
            <a:off x="713232" y="5563210"/>
            <a:ext cx="457200" cy="457200"/>
          </a:xfrm>
          <a:prstGeom prst="ellipse">
            <a:avLst/>
          </a:prstGeom>
          <a:solidFill>
            <a:srgbClr val="C8102E"/>
          </a:solidFill>
          <a:ln/>
        </p:spPr>
      </p:sp>
      <p:sp>
        <p:nvSpPr>
          <p:cNvPr id="25" name="Text 22"/>
          <p:cNvSpPr/>
          <p:nvPr/>
        </p:nvSpPr>
        <p:spPr>
          <a:xfrm>
            <a:off x="713232" y="5563210"/>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Q5</a:t>
            </a:r>
            <a:endParaRPr lang="en-US" sz="1300" dirty="0"/>
          </a:p>
        </p:txBody>
      </p:sp>
      <p:sp>
        <p:nvSpPr>
          <p:cNvPr id="26" name="Text 23"/>
          <p:cNvSpPr/>
          <p:nvPr/>
        </p:nvSpPr>
        <p:spPr>
          <a:xfrm>
            <a:off x="1325880" y="5411419"/>
            <a:ext cx="10058400" cy="760781"/>
          </a:xfrm>
          <a:prstGeom prst="rect">
            <a:avLst/>
          </a:prstGeom>
          <a:noFill/>
          <a:ln/>
        </p:spPr>
        <p:txBody>
          <a:bodyPr wrap="square" lIns="0" tIns="0" rIns="0" bIns="0" rtlCol="0" anchor="ctr"/>
          <a:lstStyle/>
          <a:p>
            <a:pPr indent="0" marL="0">
              <a:lnSpc>
                <a:spcPct val="100000"/>
              </a:lnSpc>
              <a:buNone/>
            </a:pPr>
            <a:r>
              <a:rPr lang="en-US" sz="1150" dirty="0">
                <a:solidFill>
                  <a:srgbClr val="E4EBF6"/>
                </a:solidFill>
                <a:latin typeface="Calibri" pitchFamily="34" charset="0"/>
                <a:ea typeface="Calibri" pitchFamily="34" charset="-122"/>
                <a:cs typeface="Calibri" pitchFamily="34" charset="-120"/>
              </a:rPr>
              <a:t>Trésorerie : organiser la circularisation des 6 banques et le traitement des 2 comptes en devises.</a:t>
            </a:r>
            <a:endParaRPr lang="en-US" sz="1150" dirty="0"/>
          </a:p>
        </p:txBody>
      </p:sp>
      <p:sp>
        <p:nvSpPr>
          <p:cNvPr id="27" name="Text 24"/>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8" name="Text 25"/>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29" name="Text 26"/>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76</a:t>
            </a:r>
            <a:endParaRPr lang="en-US" sz="85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7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IAS 38 §57 — ARRÊTÉ 26/07/2008</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500" b="1" dirty="0">
                <a:solidFill>
                  <a:srgbClr val="16284F"/>
                </a:solidFill>
                <a:latin typeface="Georgia" pitchFamily="34" charset="0"/>
                <a:ea typeface="Georgia" pitchFamily="34" charset="-122"/>
                <a:cs typeface="Georgia" pitchFamily="34" charset="-120"/>
              </a:rPr>
              <a:t>Q1 — frais de développement (220 M) : les 6 critères IAS 38</a:t>
            </a:r>
            <a:endParaRPr lang="en-US" sz="2500" dirty="0"/>
          </a:p>
        </p:txBody>
      </p:sp>
      <p:sp>
        <p:nvSpPr>
          <p:cNvPr id="5" name="Text 3"/>
          <p:cNvSpPr/>
          <p:nvPr/>
        </p:nvSpPr>
        <p:spPr>
          <a:xfrm>
            <a:off x="548640" y="1591056"/>
            <a:ext cx="10972800" cy="320040"/>
          </a:xfrm>
          <a:prstGeom prst="rect">
            <a:avLst/>
          </a:prstGeom>
          <a:noFill/>
          <a:ln/>
        </p:spPr>
        <p:txBody>
          <a:bodyPr wrap="square" lIns="0" tIns="0" rIns="0" bIns="0" rtlCol="0" anchor="ctr"/>
          <a:lstStyle/>
          <a:p>
            <a:pPr indent="0" marL="0">
              <a:buNone/>
            </a:pPr>
            <a:r>
              <a:rPr lang="en-US" sz="1250" b="1" i="1" dirty="0">
                <a:solidFill>
                  <a:srgbClr val="C8102E"/>
                </a:solidFill>
                <a:latin typeface="Calibri" pitchFamily="34" charset="0"/>
                <a:ea typeface="Calibri" pitchFamily="34" charset="-122"/>
                <a:cs typeface="Calibri" pitchFamily="34" charset="-120"/>
              </a:rPr>
              <a:t>Le défaut sur un seul critère interdit la capitalisation des frais de développement.</a:t>
            </a:r>
            <a:endParaRPr lang="en-US" sz="1250" dirty="0"/>
          </a:p>
        </p:txBody>
      </p:sp>
      <p:sp>
        <p:nvSpPr>
          <p:cNvPr id="6" name="Shape 4"/>
          <p:cNvSpPr/>
          <p:nvPr/>
        </p:nvSpPr>
        <p:spPr>
          <a:xfrm>
            <a:off x="548640" y="2011680"/>
            <a:ext cx="11091672" cy="541020"/>
          </a:xfrm>
          <a:prstGeom prst="roundRect">
            <a:avLst>
              <a:gd name="adj" fmla="val 8451"/>
            </a:avLst>
          </a:prstGeom>
          <a:solidFill>
            <a:srgbClr val="F4F7FB"/>
          </a:solidFill>
          <a:ln w="12700">
            <a:solidFill>
              <a:srgbClr val="E2E9F2"/>
            </a:solidFill>
            <a:prstDash val="solid"/>
          </a:ln>
        </p:spPr>
      </p:sp>
      <p:sp>
        <p:nvSpPr>
          <p:cNvPr id="7" name="Shape 5"/>
          <p:cNvSpPr/>
          <p:nvPr/>
        </p:nvSpPr>
        <p:spPr>
          <a:xfrm>
            <a:off x="713232" y="1998726"/>
            <a:ext cx="566928" cy="566928"/>
          </a:xfrm>
          <a:prstGeom prst="ellipse">
            <a:avLst/>
          </a:prstGeom>
          <a:solidFill>
            <a:srgbClr val="16284F"/>
          </a:solidFill>
          <a:ln/>
        </p:spPr>
      </p:sp>
      <p:sp>
        <p:nvSpPr>
          <p:cNvPr id="8" name="Text 6"/>
          <p:cNvSpPr/>
          <p:nvPr/>
        </p:nvSpPr>
        <p:spPr>
          <a:xfrm>
            <a:off x="713232" y="199872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1</a:t>
            </a:r>
            <a:endParaRPr lang="en-US" sz="2200" dirty="0"/>
          </a:p>
        </p:txBody>
      </p:sp>
      <p:sp>
        <p:nvSpPr>
          <p:cNvPr id="9" name="Text 7"/>
          <p:cNvSpPr/>
          <p:nvPr/>
        </p:nvSpPr>
        <p:spPr>
          <a:xfrm>
            <a:off x="1463040" y="2084832"/>
            <a:ext cx="4023360" cy="3947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Faisabilité TECHNIQUE de l'achèvement</a:t>
            </a:r>
            <a:endParaRPr lang="en-US" sz="1300" dirty="0"/>
          </a:p>
        </p:txBody>
      </p:sp>
      <p:sp>
        <p:nvSpPr>
          <p:cNvPr id="10" name="Shape 8"/>
          <p:cNvSpPr/>
          <p:nvPr/>
        </p:nvSpPr>
        <p:spPr>
          <a:xfrm>
            <a:off x="5532120" y="2194560"/>
            <a:ext cx="12802" cy="175260"/>
          </a:xfrm>
          <a:prstGeom prst="rect">
            <a:avLst/>
          </a:prstGeom>
          <a:solidFill>
            <a:srgbClr val="E2E9F2"/>
          </a:solidFill>
          <a:ln/>
        </p:spPr>
      </p:sp>
      <p:sp>
        <p:nvSpPr>
          <p:cNvPr id="11" name="Text 9"/>
          <p:cNvSpPr/>
          <p:nvPr/>
        </p:nvSpPr>
        <p:spPr>
          <a:xfrm>
            <a:off x="5715000" y="2057400"/>
            <a:ext cx="5715000" cy="4495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Preuves de l'avancement de la nouvelle fonderie : prototypes, tests, jalons techniques franchis.</a:t>
            </a:r>
            <a:endParaRPr lang="en-US" sz="1000" dirty="0"/>
          </a:p>
        </p:txBody>
      </p:sp>
      <p:sp>
        <p:nvSpPr>
          <p:cNvPr id="12" name="Shape 10"/>
          <p:cNvSpPr/>
          <p:nvPr/>
        </p:nvSpPr>
        <p:spPr>
          <a:xfrm>
            <a:off x="548640" y="2735580"/>
            <a:ext cx="11091672" cy="541020"/>
          </a:xfrm>
          <a:prstGeom prst="roundRect">
            <a:avLst>
              <a:gd name="adj" fmla="val 8451"/>
            </a:avLst>
          </a:prstGeom>
          <a:solidFill>
            <a:srgbClr val="F4F7FB"/>
          </a:solidFill>
          <a:ln w="12700">
            <a:solidFill>
              <a:srgbClr val="E2E9F2"/>
            </a:solidFill>
            <a:prstDash val="solid"/>
          </a:ln>
        </p:spPr>
      </p:sp>
      <p:sp>
        <p:nvSpPr>
          <p:cNvPr id="13" name="Shape 11"/>
          <p:cNvSpPr/>
          <p:nvPr/>
        </p:nvSpPr>
        <p:spPr>
          <a:xfrm>
            <a:off x="713232" y="2722626"/>
            <a:ext cx="566928" cy="566928"/>
          </a:xfrm>
          <a:prstGeom prst="ellipse">
            <a:avLst/>
          </a:prstGeom>
          <a:solidFill>
            <a:srgbClr val="16284F"/>
          </a:solidFill>
          <a:ln/>
        </p:spPr>
      </p:sp>
      <p:sp>
        <p:nvSpPr>
          <p:cNvPr id="14" name="Text 12"/>
          <p:cNvSpPr/>
          <p:nvPr/>
        </p:nvSpPr>
        <p:spPr>
          <a:xfrm>
            <a:off x="713232" y="272262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2</a:t>
            </a:r>
            <a:endParaRPr lang="en-US" sz="2200" dirty="0"/>
          </a:p>
        </p:txBody>
      </p:sp>
      <p:sp>
        <p:nvSpPr>
          <p:cNvPr id="15" name="Text 13"/>
          <p:cNvSpPr/>
          <p:nvPr/>
        </p:nvSpPr>
        <p:spPr>
          <a:xfrm>
            <a:off x="1463040" y="2808732"/>
            <a:ext cx="4023360" cy="3947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INTENTION d'achever et d'utiliser ou vendre</a:t>
            </a:r>
            <a:endParaRPr lang="en-US" sz="1300" dirty="0"/>
          </a:p>
        </p:txBody>
      </p:sp>
      <p:sp>
        <p:nvSpPr>
          <p:cNvPr id="16" name="Shape 14"/>
          <p:cNvSpPr/>
          <p:nvPr/>
        </p:nvSpPr>
        <p:spPr>
          <a:xfrm>
            <a:off x="5532120" y="2918460"/>
            <a:ext cx="12802" cy="175260"/>
          </a:xfrm>
          <a:prstGeom prst="rect">
            <a:avLst/>
          </a:prstGeom>
          <a:solidFill>
            <a:srgbClr val="E2E9F2"/>
          </a:solidFill>
          <a:ln/>
        </p:spPr>
      </p:sp>
      <p:sp>
        <p:nvSpPr>
          <p:cNvPr id="17" name="Text 15"/>
          <p:cNvSpPr/>
          <p:nvPr/>
        </p:nvSpPr>
        <p:spPr>
          <a:xfrm>
            <a:off x="5715000" y="2781300"/>
            <a:ext cx="5715000" cy="4495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Décisions du conseil, plan d'investissement et budget validé.</a:t>
            </a:r>
            <a:endParaRPr lang="en-US" sz="1000" dirty="0"/>
          </a:p>
        </p:txBody>
      </p:sp>
      <p:sp>
        <p:nvSpPr>
          <p:cNvPr id="18" name="Shape 16"/>
          <p:cNvSpPr/>
          <p:nvPr/>
        </p:nvSpPr>
        <p:spPr>
          <a:xfrm>
            <a:off x="548640" y="3459480"/>
            <a:ext cx="11091672" cy="541020"/>
          </a:xfrm>
          <a:prstGeom prst="roundRect">
            <a:avLst>
              <a:gd name="adj" fmla="val 8451"/>
            </a:avLst>
          </a:prstGeom>
          <a:solidFill>
            <a:srgbClr val="F4F7FB"/>
          </a:solidFill>
          <a:ln w="12700">
            <a:solidFill>
              <a:srgbClr val="E2E9F2"/>
            </a:solidFill>
            <a:prstDash val="solid"/>
          </a:ln>
        </p:spPr>
      </p:sp>
      <p:sp>
        <p:nvSpPr>
          <p:cNvPr id="19" name="Shape 17"/>
          <p:cNvSpPr/>
          <p:nvPr/>
        </p:nvSpPr>
        <p:spPr>
          <a:xfrm>
            <a:off x="713232" y="3446526"/>
            <a:ext cx="566928" cy="566928"/>
          </a:xfrm>
          <a:prstGeom prst="ellipse">
            <a:avLst/>
          </a:prstGeom>
          <a:solidFill>
            <a:srgbClr val="16284F"/>
          </a:solidFill>
          <a:ln/>
        </p:spPr>
      </p:sp>
      <p:sp>
        <p:nvSpPr>
          <p:cNvPr id="20" name="Text 18"/>
          <p:cNvSpPr/>
          <p:nvPr/>
        </p:nvSpPr>
        <p:spPr>
          <a:xfrm>
            <a:off x="713232" y="344652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3</a:t>
            </a:r>
            <a:endParaRPr lang="en-US" sz="2200" dirty="0"/>
          </a:p>
        </p:txBody>
      </p:sp>
      <p:sp>
        <p:nvSpPr>
          <p:cNvPr id="21" name="Text 19"/>
          <p:cNvSpPr/>
          <p:nvPr/>
        </p:nvSpPr>
        <p:spPr>
          <a:xfrm>
            <a:off x="1463040" y="3532632"/>
            <a:ext cx="4023360" cy="3947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CAPACITÉ à utiliser ou à vendre le résultat</a:t>
            </a:r>
            <a:endParaRPr lang="en-US" sz="1300" dirty="0"/>
          </a:p>
        </p:txBody>
      </p:sp>
      <p:sp>
        <p:nvSpPr>
          <p:cNvPr id="22" name="Shape 20"/>
          <p:cNvSpPr/>
          <p:nvPr/>
        </p:nvSpPr>
        <p:spPr>
          <a:xfrm>
            <a:off x="5532120" y="3642360"/>
            <a:ext cx="12802" cy="175260"/>
          </a:xfrm>
          <a:prstGeom prst="rect">
            <a:avLst/>
          </a:prstGeom>
          <a:solidFill>
            <a:srgbClr val="E2E9F2"/>
          </a:solidFill>
          <a:ln/>
        </p:spPr>
      </p:sp>
      <p:sp>
        <p:nvSpPr>
          <p:cNvPr id="23" name="Text 21"/>
          <p:cNvSpPr/>
          <p:nvPr/>
        </p:nvSpPr>
        <p:spPr>
          <a:xfrm>
            <a:off x="5715000" y="3505200"/>
            <a:ext cx="5715000" cy="4495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Utilité interne (intégration à la production) ou débouché commercial démontré.</a:t>
            </a:r>
            <a:endParaRPr lang="en-US" sz="1000" dirty="0"/>
          </a:p>
        </p:txBody>
      </p:sp>
      <p:sp>
        <p:nvSpPr>
          <p:cNvPr id="24" name="Shape 22"/>
          <p:cNvSpPr/>
          <p:nvPr/>
        </p:nvSpPr>
        <p:spPr>
          <a:xfrm>
            <a:off x="548640" y="4183380"/>
            <a:ext cx="11091672" cy="541020"/>
          </a:xfrm>
          <a:prstGeom prst="roundRect">
            <a:avLst>
              <a:gd name="adj" fmla="val 8451"/>
            </a:avLst>
          </a:prstGeom>
          <a:solidFill>
            <a:srgbClr val="F4F7FB"/>
          </a:solidFill>
          <a:ln w="12700">
            <a:solidFill>
              <a:srgbClr val="E2E9F2"/>
            </a:solidFill>
            <a:prstDash val="solid"/>
          </a:ln>
        </p:spPr>
      </p:sp>
      <p:sp>
        <p:nvSpPr>
          <p:cNvPr id="25" name="Shape 23"/>
          <p:cNvSpPr/>
          <p:nvPr/>
        </p:nvSpPr>
        <p:spPr>
          <a:xfrm>
            <a:off x="713232" y="4170426"/>
            <a:ext cx="566928" cy="566928"/>
          </a:xfrm>
          <a:prstGeom prst="ellipse">
            <a:avLst/>
          </a:prstGeom>
          <a:solidFill>
            <a:srgbClr val="16284F"/>
          </a:solidFill>
          <a:ln/>
        </p:spPr>
      </p:sp>
      <p:sp>
        <p:nvSpPr>
          <p:cNvPr id="26" name="Text 24"/>
          <p:cNvSpPr/>
          <p:nvPr/>
        </p:nvSpPr>
        <p:spPr>
          <a:xfrm>
            <a:off x="713232" y="417042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4</a:t>
            </a:r>
            <a:endParaRPr lang="en-US" sz="2200" dirty="0"/>
          </a:p>
        </p:txBody>
      </p:sp>
      <p:sp>
        <p:nvSpPr>
          <p:cNvPr id="27" name="Text 25"/>
          <p:cNvSpPr/>
          <p:nvPr/>
        </p:nvSpPr>
        <p:spPr>
          <a:xfrm>
            <a:off x="1463040" y="4256532"/>
            <a:ext cx="4023360" cy="3947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AVANTAGES ÉCONOMIQUES FUTURS probables</a:t>
            </a:r>
            <a:endParaRPr lang="en-US" sz="1300" dirty="0"/>
          </a:p>
        </p:txBody>
      </p:sp>
      <p:sp>
        <p:nvSpPr>
          <p:cNvPr id="28" name="Shape 26"/>
          <p:cNvSpPr/>
          <p:nvPr/>
        </p:nvSpPr>
        <p:spPr>
          <a:xfrm>
            <a:off x="5532120" y="4366260"/>
            <a:ext cx="12802" cy="175260"/>
          </a:xfrm>
          <a:prstGeom prst="rect">
            <a:avLst/>
          </a:prstGeom>
          <a:solidFill>
            <a:srgbClr val="E2E9F2"/>
          </a:solidFill>
          <a:ln/>
        </p:spPr>
      </p:sp>
      <p:sp>
        <p:nvSpPr>
          <p:cNvPr id="29" name="Text 27"/>
          <p:cNvSpPr/>
          <p:nvPr/>
        </p:nvSpPr>
        <p:spPr>
          <a:xfrm>
            <a:off x="5715000" y="4229100"/>
            <a:ext cx="5715000" cy="4495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Existence d'un marché ou utilité interne mesurable (business plan, DCF).</a:t>
            </a:r>
            <a:endParaRPr lang="en-US" sz="1000" dirty="0"/>
          </a:p>
        </p:txBody>
      </p:sp>
      <p:sp>
        <p:nvSpPr>
          <p:cNvPr id="30" name="Shape 28"/>
          <p:cNvSpPr/>
          <p:nvPr/>
        </p:nvSpPr>
        <p:spPr>
          <a:xfrm>
            <a:off x="548640" y="4907280"/>
            <a:ext cx="11091672" cy="541020"/>
          </a:xfrm>
          <a:prstGeom prst="roundRect">
            <a:avLst>
              <a:gd name="adj" fmla="val 8451"/>
            </a:avLst>
          </a:prstGeom>
          <a:solidFill>
            <a:srgbClr val="F4F7FB"/>
          </a:solidFill>
          <a:ln w="12700">
            <a:solidFill>
              <a:srgbClr val="E2E9F2"/>
            </a:solidFill>
            <a:prstDash val="solid"/>
          </a:ln>
        </p:spPr>
      </p:sp>
      <p:sp>
        <p:nvSpPr>
          <p:cNvPr id="31" name="Shape 29"/>
          <p:cNvSpPr/>
          <p:nvPr/>
        </p:nvSpPr>
        <p:spPr>
          <a:xfrm>
            <a:off x="713232" y="4894326"/>
            <a:ext cx="566928" cy="566928"/>
          </a:xfrm>
          <a:prstGeom prst="ellipse">
            <a:avLst/>
          </a:prstGeom>
          <a:solidFill>
            <a:srgbClr val="16284F"/>
          </a:solidFill>
          <a:ln/>
        </p:spPr>
      </p:sp>
      <p:sp>
        <p:nvSpPr>
          <p:cNvPr id="32" name="Text 30"/>
          <p:cNvSpPr/>
          <p:nvPr/>
        </p:nvSpPr>
        <p:spPr>
          <a:xfrm>
            <a:off x="713232" y="489432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5</a:t>
            </a:r>
            <a:endParaRPr lang="en-US" sz="2200" dirty="0"/>
          </a:p>
        </p:txBody>
      </p:sp>
      <p:sp>
        <p:nvSpPr>
          <p:cNvPr id="33" name="Text 31"/>
          <p:cNvSpPr/>
          <p:nvPr/>
        </p:nvSpPr>
        <p:spPr>
          <a:xfrm>
            <a:off x="1463040" y="4980432"/>
            <a:ext cx="4023360" cy="3947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Disponibilité des RESSOURCES appropriées</a:t>
            </a:r>
            <a:endParaRPr lang="en-US" sz="1300" dirty="0"/>
          </a:p>
        </p:txBody>
      </p:sp>
      <p:sp>
        <p:nvSpPr>
          <p:cNvPr id="34" name="Shape 32"/>
          <p:cNvSpPr/>
          <p:nvPr/>
        </p:nvSpPr>
        <p:spPr>
          <a:xfrm>
            <a:off x="5532120" y="5090160"/>
            <a:ext cx="12802" cy="175260"/>
          </a:xfrm>
          <a:prstGeom prst="rect">
            <a:avLst/>
          </a:prstGeom>
          <a:solidFill>
            <a:srgbClr val="E2E9F2"/>
          </a:solidFill>
          <a:ln/>
        </p:spPr>
      </p:sp>
      <p:sp>
        <p:nvSpPr>
          <p:cNvPr id="35" name="Text 33"/>
          <p:cNvSpPr/>
          <p:nvPr/>
        </p:nvSpPr>
        <p:spPr>
          <a:xfrm>
            <a:off x="5715000" y="4953000"/>
            <a:ext cx="5715000" cy="4495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Ressources techniques et financières pour achever le projet (plan de financement).</a:t>
            </a:r>
            <a:endParaRPr lang="en-US" sz="1000" dirty="0"/>
          </a:p>
        </p:txBody>
      </p:sp>
      <p:sp>
        <p:nvSpPr>
          <p:cNvPr id="36" name="Shape 34"/>
          <p:cNvSpPr/>
          <p:nvPr/>
        </p:nvSpPr>
        <p:spPr>
          <a:xfrm>
            <a:off x="548640" y="5631180"/>
            <a:ext cx="11091672" cy="541020"/>
          </a:xfrm>
          <a:prstGeom prst="roundRect">
            <a:avLst>
              <a:gd name="adj" fmla="val 8451"/>
            </a:avLst>
          </a:prstGeom>
          <a:solidFill>
            <a:srgbClr val="F4F7FB"/>
          </a:solidFill>
          <a:ln w="12700">
            <a:solidFill>
              <a:srgbClr val="E2E9F2"/>
            </a:solidFill>
            <a:prstDash val="solid"/>
          </a:ln>
        </p:spPr>
      </p:sp>
      <p:sp>
        <p:nvSpPr>
          <p:cNvPr id="37" name="Shape 35"/>
          <p:cNvSpPr/>
          <p:nvPr/>
        </p:nvSpPr>
        <p:spPr>
          <a:xfrm>
            <a:off x="713232" y="5618226"/>
            <a:ext cx="566928" cy="566928"/>
          </a:xfrm>
          <a:prstGeom prst="ellipse">
            <a:avLst/>
          </a:prstGeom>
          <a:solidFill>
            <a:srgbClr val="16284F"/>
          </a:solidFill>
          <a:ln/>
        </p:spPr>
      </p:sp>
      <p:sp>
        <p:nvSpPr>
          <p:cNvPr id="38" name="Text 36"/>
          <p:cNvSpPr/>
          <p:nvPr/>
        </p:nvSpPr>
        <p:spPr>
          <a:xfrm>
            <a:off x="713232" y="5618226"/>
            <a:ext cx="566928" cy="566928"/>
          </a:xfrm>
          <a:prstGeom prst="rect">
            <a:avLst/>
          </a:prstGeom>
          <a:noFill/>
          <a:ln/>
        </p:spPr>
        <p:txBody>
          <a:bodyPr wrap="square" lIns="0" tIns="0" rIns="0" bIns="0" rtlCol="0" anchor="ctr"/>
          <a:lstStyle/>
          <a:p>
            <a:pPr algn="ctr" indent="0" marL="0">
              <a:buNone/>
            </a:pPr>
            <a:r>
              <a:rPr lang="en-US" sz="2200" b="1" dirty="0">
                <a:solidFill>
                  <a:srgbClr val="FFFFFF"/>
                </a:solidFill>
                <a:latin typeface="Georgia" pitchFamily="34" charset="0"/>
                <a:ea typeface="Georgia" pitchFamily="34" charset="-122"/>
                <a:cs typeface="Georgia" pitchFamily="34" charset="-120"/>
              </a:rPr>
              <a:t>6</a:t>
            </a:r>
            <a:endParaRPr lang="en-US" sz="2200" dirty="0"/>
          </a:p>
        </p:txBody>
      </p:sp>
      <p:sp>
        <p:nvSpPr>
          <p:cNvPr id="39" name="Text 37"/>
          <p:cNvSpPr/>
          <p:nvPr/>
        </p:nvSpPr>
        <p:spPr>
          <a:xfrm>
            <a:off x="1463040" y="5704332"/>
            <a:ext cx="4023360" cy="394716"/>
          </a:xfrm>
          <a:prstGeom prst="rect">
            <a:avLst/>
          </a:prstGeom>
          <a:noFill/>
          <a:ln/>
        </p:spPr>
        <p:txBody>
          <a:bodyPr wrap="square" lIns="0" tIns="0" rIns="0" bIns="0" rtlCol="0" anchor="ctr"/>
          <a:lstStyle/>
          <a:p>
            <a:pPr indent="0" marL="0">
              <a:lnSpc>
                <a:spcPct val="95000"/>
              </a:lnSpc>
              <a:buNone/>
            </a:pPr>
            <a:r>
              <a:rPr lang="en-US" sz="1300" b="1" dirty="0">
                <a:solidFill>
                  <a:srgbClr val="16284F"/>
                </a:solidFill>
                <a:latin typeface="Georgia" pitchFamily="34" charset="0"/>
                <a:ea typeface="Georgia" pitchFamily="34" charset="-122"/>
                <a:cs typeface="Georgia" pitchFamily="34" charset="-120"/>
              </a:rPr>
              <a:t>ÉVALUATION FIABLE des dépenses</a:t>
            </a:r>
            <a:endParaRPr lang="en-US" sz="1300" dirty="0"/>
          </a:p>
        </p:txBody>
      </p:sp>
      <p:sp>
        <p:nvSpPr>
          <p:cNvPr id="40" name="Shape 38"/>
          <p:cNvSpPr/>
          <p:nvPr/>
        </p:nvSpPr>
        <p:spPr>
          <a:xfrm>
            <a:off x="5532120" y="5814060"/>
            <a:ext cx="12802" cy="175260"/>
          </a:xfrm>
          <a:prstGeom prst="rect">
            <a:avLst/>
          </a:prstGeom>
          <a:solidFill>
            <a:srgbClr val="E2E9F2"/>
          </a:solidFill>
          <a:ln/>
        </p:spPr>
      </p:sp>
      <p:sp>
        <p:nvSpPr>
          <p:cNvPr id="41" name="Text 39"/>
          <p:cNvSpPr/>
          <p:nvPr/>
        </p:nvSpPr>
        <p:spPr>
          <a:xfrm>
            <a:off x="5715000" y="5676900"/>
            <a:ext cx="5715000" cy="449580"/>
          </a:xfrm>
          <a:prstGeom prst="rect">
            <a:avLst/>
          </a:prstGeom>
          <a:noFill/>
          <a:ln/>
        </p:spPr>
        <p:txBody>
          <a:bodyPr wrap="square" lIns="0" tIns="0" rIns="0" bIns="0" rtlCol="0" anchor="ctr"/>
          <a:lstStyle/>
          <a:p>
            <a:pPr indent="0" marL="0">
              <a:lnSpc>
                <a:spcPct val="100000"/>
              </a:lnSpc>
              <a:buNone/>
            </a:pPr>
            <a:r>
              <a:rPr lang="en-US" sz="1000" b="1" dirty="0">
                <a:solidFill>
                  <a:srgbClr val="2E8B2E"/>
                </a:solidFill>
              </a:rPr>
              <a:t>Diligence d'audit  </a:t>
            </a:r>
            <a:pPr indent="0" marL="0">
              <a:lnSpc>
                <a:spcPct val="100000"/>
              </a:lnSpc>
              <a:buNone/>
            </a:pPr>
            <a:r>
              <a:rPr lang="en-US" sz="1150" dirty="0">
                <a:solidFill>
                  <a:srgbClr val="3A4458"/>
                </a:solidFill>
              </a:rPr>
              <a:t>Comptabilité analytique de projet : feuilles de temps, imputations directes, traçabilité.</a:t>
            </a:r>
            <a:endParaRPr lang="en-US" sz="1000" dirty="0"/>
          </a:p>
        </p:txBody>
      </p:sp>
      <p:sp>
        <p:nvSpPr>
          <p:cNvPr id="42" name="Text 40"/>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43" name="Text 41"/>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44" name="Text 42"/>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77</a:t>
            </a:r>
            <a:endParaRPr lang="en-US" sz="85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7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Q1 — CONCLUSION</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Position du CAC sur les frais de développement</a:t>
            </a:r>
            <a:endParaRPr lang="en-US" sz="2800" dirty="0"/>
          </a:p>
        </p:txBody>
      </p:sp>
      <p:sp>
        <p:nvSpPr>
          <p:cNvPr id="5" name="Shape 3"/>
          <p:cNvSpPr/>
          <p:nvPr/>
        </p:nvSpPr>
        <p:spPr>
          <a:xfrm>
            <a:off x="548640" y="2103120"/>
            <a:ext cx="3514344" cy="2377440"/>
          </a:xfrm>
          <a:prstGeom prst="roundRect">
            <a:avLst>
              <a:gd name="adj" fmla="val 2692"/>
            </a:avLst>
          </a:prstGeom>
          <a:solidFill>
            <a:srgbClr val="F4F7FB"/>
          </a:solidFill>
          <a:ln w="12700">
            <a:solidFill>
              <a:srgbClr val="E2E9F2"/>
            </a:solidFill>
            <a:prstDash val="solid"/>
          </a:ln>
        </p:spPr>
      </p:sp>
      <p:sp>
        <p:nvSpPr>
          <p:cNvPr id="6" name="Text 4"/>
          <p:cNvSpPr/>
          <p:nvPr/>
        </p:nvSpPr>
        <p:spPr>
          <a:xfrm>
            <a:off x="548640" y="2331720"/>
            <a:ext cx="3514344" cy="1097280"/>
          </a:xfrm>
          <a:prstGeom prst="rect">
            <a:avLst/>
          </a:prstGeom>
          <a:noFill/>
          <a:ln/>
        </p:spPr>
        <p:txBody>
          <a:bodyPr wrap="square" lIns="0" tIns="0" rIns="0" bIns="0" rtlCol="0" anchor="ctr"/>
          <a:lstStyle/>
          <a:p>
            <a:pPr algn="ctr" indent="0" marL="0">
              <a:buNone/>
            </a:pPr>
            <a:r>
              <a:rPr lang="en-US" sz="4000" b="1" dirty="0">
                <a:solidFill>
                  <a:srgbClr val="2E8B2E"/>
                </a:solidFill>
                <a:latin typeface="Georgia" pitchFamily="34" charset="0"/>
                <a:ea typeface="Georgia" pitchFamily="34" charset="-122"/>
                <a:cs typeface="Georgia" pitchFamily="34" charset="-120"/>
              </a:rPr>
              <a:t>6 / 6</a:t>
            </a:r>
            <a:endParaRPr lang="en-US" sz="4000" dirty="0"/>
          </a:p>
        </p:txBody>
      </p:sp>
      <p:sp>
        <p:nvSpPr>
          <p:cNvPr id="7" name="Text 5"/>
          <p:cNvSpPr/>
          <p:nvPr/>
        </p:nvSpPr>
        <p:spPr>
          <a:xfrm>
            <a:off x="731520"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3A4458"/>
                </a:solidFill>
                <a:latin typeface="Calibri" pitchFamily="34" charset="0"/>
                <a:ea typeface="Calibri" pitchFamily="34" charset="-122"/>
                <a:cs typeface="Calibri" pitchFamily="34" charset="-120"/>
              </a:rPr>
              <a:t>critères à réunir cumulativement pour activer</a:t>
            </a:r>
            <a:endParaRPr lang="en-US" sz="1250" dirty="0"/>
          </a:p>
        </p:txBody>
      </p:sp>
      <p:sp>
        <p:nvSpPr>
          <p:cNvPr id="8" name="Shape 6"/>
          <p:cNvSpPr/>
          <p:nvPr/>
        </p:nvSpPr>
        <p:spPr>
          <a:xfrm>
            <a:off x="4337304" y="2103120"/>
            <a:ext cx="3514344" cy="2377440"/>
          </a:xfrm>
          <a:prstGeom prst="roundRect">
            <a:avLst>
              <a:gd name="adj" fmla="val 2692"/>
            </a:avLst>
          </a:prstGeom>
          <a:solidFill>
            <a:srgbClr val="F4F7FB"/>
          </a:solidFill>
          <a:ln w="12700">
            <a:solidFill>
              <a:srgbClr val="E2E9F2"/>
            </a:solidFill>
            <a:prstDash val="solid"/>
          </a:ln>
        </p:spPr>
      </p:sp>
      <p:sp>
        <p:nvSpPr>
          <p:cNvPr id="9" name="Text 7"/>
          <p:cNvSpPr/>
          <p:nvPr/>
        </p:nvSpPr>
        <p:spPr>
          <a:xfrm>
            <a:off x="4337304" y="2331720"/>
            <a:ext cx="3514344" cy="1097280"/>
          </a:xfrm>
          <a:prstGeom prst="rect">
            <a:avLst/>
          </a:prstGeom>
          <a:noFill/>
          <a:ln/>
        </p:spPr>
        <p:txBody>
          <a:bodyPr wrap="square" lIns="0" tIns="0" rIns="0" bIns="0" rtlCol="0" anchor="ctr"/>
          <a:lstStyle/>
          <a:p>
            <a:pPr algn="ctr" indent="0" marL="0">
              <a:buNone/>
            </a:pPr>
            <a:r>
              <a:rPr lang="en-US" sz="4000" b="1" dirty="0">
                <a:solidFill>
                  <a:srgbClr val="C8102E"/>
                </a:solidFill>
                <a:latin typeface="Georgia" pitchFamily="34" charset="0"/>
                <a:ea typeface="Georgia" pitchFamily="34" charset="-122"/>
                <a:cs typeface="Georgia" pitchFamily="34" charset="-120"/>
              </a:rPr>
              <a:t>220 M</a:t>
            </a:r>
            <a:endParaRPr lang="en-US" sz="4000" dirty="0"/>
          </a:p>
        </p:txBody>
      </p:sp>
      <p:sp>
        <p:nvSpPr>
          <p:cNvPr id="10" name="Text 8"/>
          <p:cNvSpPr/>
          <p:nvPr/>
        </p:nvSpPr>
        <p:spPr>
          <a:xfrm>
            <a:off x="4520184"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3A4458"/>
                </a:solidFill>
                <a:latin typeface="Calibri" pitchFamily="34" charset="0"/>
                <a:ea typeface="Calibri" pitchFamily="34" charset="-122"/>
                <a:cs typeface="Calibri" pitchFamily="34" charset="-120"/>
              </a:rPr>
              <a:t>à reclasser en charges si un seul critère manque</a:t>
            </a:r>
            <a:endParaRPr lang="en-US" sz="1250" dirty="0"/>
          </a:p>
        </p:txBody>
      </p:sp>
      <p:sp>
        <p:nvSpPr>
          <p:cNvPr id="11" name="Shape 9"/>
          <p:cNvSpPr/>
          <p:nvPr/>
        </p:nvSpPr>
        <p:spPr>
          <a:xfrm>
            <a:off x="8125968" y="2103120"/>
            <a:ext cx="3514344" cy="2377440"/>
          </a:xfrm>
          <a:prstGeom prst="roundRect">
            <a:avLst>
              <a:gd name="adj" fmla="val 2692"/>
            </a:avLst>
          </a:prstGeom>
          <a:solidFill>
            <a:srgbClr val="F4F7FB"/>
          </a:solidFill>
          <a:ln w="12700">
            <a:solidFill>
              <a:srgbClr val="E2E9F2"/>
            </a:solidFill>
            <a:prstDash val="solid"/>
          </a:ln>
        </p:spPr>
      </p:sp>
      <p:sp>
        <p:nvSpPr>
          <p:cNvPr id="12" name="Text 10"/>
          <p:cNvSpPr/>
          <p:nvPr/>
        </p:nvSpPr>
        <p:spPr>
          <a:xfrm>
            <a:off x="8125968" y="2331720"/>
            <a:ext cx="3514344" cy="1097280"/>
          </a:xfrm>
          <a:prstGeom prst="rect">
            <a:avLst/>
          </a:prstGeom>
          <a:noFill/>
          <a:ln/>
        </p:spPr>
        <p:txBody>
          <a:bodyPr wrap="square" lIns="0" tIns="0" rIns="0" bIns="0" rtlCol="0" anchor="ctr"/>
          <a:lstStyle/>
          <a:p>
            <a:pPr algn="ctr" indent="0" marL="0">
              <a:buNone/>
            </a:pPr>
            <a:r>
              <a:rPr lang="en-US" sz="4000" b="1" dirty="0">
                <a:solidFill>
                  <a:srgbClr val="0B5FA5"/>
                </a:solidFill>
                <a:latin typeface="Georgia" pitchFamily="34" charset="0"/>
                <a:ea typeface="Georgia" pitchFamily="34" charset="-122"/>
                <a:cs typeface="Georgia" pitchFamily="34" charset="-120"/>
              </a:rPr>
              <a:t>615</a:t>
            </a:r>
            <a:endParaRPr lang="en-US" sz="4000" dirty="0"/>
          </a:p>
        </p:txBody>
      </p:sp>
      <p:sp>
        <p:nvSpPr>
          <p:cNvPr id="13" name="Text 11"/>
          <p:cNvSpPr/>
          <p:nvPr/>
        </p:nvSpPr>
        <p:spPr>
          <a:xfrm>
            <a:off x="8308848"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3A4458"/>
                </a:solidFill>
                <a:latin typeface="Calibri" pitchFamily="34" charset="0"/>
                <a:ea typeface="Calibri" pitchFamily="34" charset="-122"/>
                <a:cs typeface="Calibri" pitchFamily="34" charset="-120"/>
              </a:rPr>
              <a:t>compte à examiner : indices d'immo. passées en charges</a:t>
            </a:r>
            <a:endParaRPr lang="en-US" sz="1250" dirty="0"/>
          </a:p>
        </p:txBody>
      </p:sp>
      <p:sp>
        <p:nvSpPr>
          <p:cNvPr id="14" name="Shape 12"/>
          <p:cNvSpPr/>
          <p:nvPr/>
        </p:nvSpPr>
        <p:spPr>
          <a:xfrm>
            <a:off x="548640" y="4800600"/>
            <a:ext cx="11091672" cy="1325880"/>
          </a:xfrm>
          <a:prstGeom prst="roundRect">
            <a:avLst>
              <a:gd name="adj" fmla="val 3448"/>
            </a:avLst>
          </a:prstGeom>
          <a:solidFill>
            <a:srgbClr val="FFFFFF"/>
          </a:solidFill>
          <a:ln w="16510">
            <a:solidFill>
              <a:srgbClr val="2E8B2E"/>
            </a:solidFill>
            <a:prstDash val="solid"/>
          </a:ln>
        </p:spPr>
      </p:sp>
      <p:sp>
        <p:nvSpPr>
          <p:cNvPr id="15" name="Text 13"/>
          <p:cNvSpPr/>
          <p:nvPr/>
        </p:nvSpPr>
        <p:spPr>
          <a:xfrm>
            <a:off x="868680" y="4937760"/>
            <a:ext cx="10469880" cy="1051560"/>
          </a:xfrm>
          <a:prstGeom prst="rect">
            <a:avLst/>
          </a:prstGeom>
          <a:noFill/>
          <a:ln/>
        </p:spPr>
        <p:txBody>
          <a:bodyPr wrap="square" lIns="0" tIns="0" rIns="0" bIns="0" rtlCol="0" anchor="ctr"/>
          <a:lstStyle/>
          <a:p>
            <a:pPr indent="0" marL="0">
              <a:lnSpc>
                <a:spcPct val="105000"/>
              </a:lnSpc>
              <a:buNone/>
            </a:pPr>
            <a:r>
              <a:rPr lang="en-US" sz="1250" dirty="0">
                <a:solidFill>
                  <a:srgbClr val="3A4458"/>
                </a:solidFill>
                <a:latin typeface="Calibri" pitchFamily="34" charset="0"/>
                <a:ea typeface="Calibri" pitchFamily="34" charset="-122"/>
                <a:cs typeface="Calibri" pitchFamily="34" charset="-120"/>
              </a:rPr>
              <a:t>Si les six critères ne sont pas tous réunis et documentés, les 220 M doivent être comptabilisés en charges — impact direct sur le résultat net (145 M). Le CAC exige le dossier de projet complet et trace sa conclusion.</a:t>
            </a:r>
            <a:endParaRPr lang="en-US" sz="1250" dirty="0"/>
          </a:p>
        </p:txBody>
      </p:sp>
      <p:sp>
        <p:nvSpPr>
          <p:cNvPr id="16" name="Text 14"/>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7" name="Text 15"/>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18" name="Text 16"/>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78</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QUIZZ ÉCLAIR — 5 QUESTIONS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Réactivation des notions du Jour 4</a:t>
            </a:r>
            <a:endParaRPr lang="en-US" sz="2800" dirty="0"/>
          </a:p>
        </p:txBody>
      </p:sp>
      <p:sp>
        <p:nvSpPr>
          <p:cNvPr id="5" name="Shape 3"/>
          <p:cNvSpPr/>
          <p:nvPr/>
        </p:nvSpPr>
        <p:spPr>
          <a:xfrm>
            <a:off x="548640" y="1783080"/>
            <a:ext cx="11091672" cy="749808"/>
          </a:xfrm>
          <a:prstGeom prst="roundRect">
            <a:avLst>
              <a:gd name="adj" fmla="val 6098"/>
            </a:avLst>
          </a:prstGeom>
          <a:solidFill>
            <a:srgbClr val="F4F7FB"/>
          </a:solidFill>
          <a:ln w="12700">
            <a:solidFill>
              <a:srgbClr val="E2E9F2"/>
            </a:solidFill>
            <a:prstDash val="solid"/>
          </a:ln>
        </p:spPr>
      </p:sp>
      <p:sp>
        <p:nvSpPr>
          <p:cNvPr id="6" name="Shape 4"/>
          <p:cNvSpPr/>
          <p:nvPr/>
        </p:nvSpPr>
        <p:spPr>
          <a:xfrm>
            <a:off x="713232" y="1929384"/>
            <a:ext cx="457200" cy="457200"/>
          </a:xfrm>
          <a:prstGeom prst="ellipse">
            <a:avLst/>
          </a:prstGeom>
          <a:solidFill>
            <a:srgbClr val="16284F"/>
          </a:solidFill>
          <a:ln/>
        </p:spPr>
      </p:sp>
      <p:sp>
        <p:nvSpPr>
          <p:cNvPr id="7" name="Text 5"/>
          <p:cNvSpPr/>
          <p:nvPr/>
        </p:nvSpPr>
        <p:spPr>
          <a:xfrm>
            <a:off x="713232" y="1929384"/>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Q1</a:t>
            </a:r>
            <a:endParaRPr lang="en-US" sz="1300" dirty="0"/>
          </a:p>
        </p:txBody>
      </p:sp>
      <p:sp>
        <p:nvSpPr>
          <p:cNvPr id="8" name="Text 6"/>
          <p:cNvSpPr/>
          <p:nvPr/>
        </p:nvSpPr>
        <p:spPr>
          <a:xfrm>
            <a:off x="1371600" y="1783080"/>
            <a:ext cx="10058400" cy="749808"/>
          </a:xfrm>
          <a:prstGeom prst="rect">
            <a:avLst/>
          </a:prstGeom>
          <a:noFill/>
          <a:ln/>
        </p:spPr>
        <p:txBody>
          <a:bodyPr wrap="square" lIns="0" tIns="0" rIns="0" bIns="0" rtlCol="0" anchor="ctr"/>
          <a:lstStyle/>
          <a:p>
            <a:pPr indent="0" marL="0">
              <a:buNone/>
            </a:pPr>
            <a:r>
              <a:rPr lang="en-US" sz="1300" dirty="0">
                <a:solidFill>
                  <a:srgbClr val="3A4458"/>
                </a:solidFill>
                <a:latin typeface="Calibri" pitchFamily="34" charset="0"/>
                <a:ea typeface="Calibri" pitchFamily="34" charset="-122"/>
                <a:cs typeface="Calibri" pitchFamily="34" charset="-120"/>
              </a:rPr>
              <a:t>Quelle norme algérienne traite des éléments probants et quel est le double critère de qualité ?</a:t>
            </a:r>
            <a:endParaRPr lang="en-US" sz="1300" dirty="0"/>
          </a:p>
        </p:txBody>
      </p:sp>
      <p:sp>
        <p:nvSpPr>
          <p:cNvPr id="9" name="Shape 7"/>
          <p:cNvSpPr/>
          <p:nvPr/>
        </p:nvSpPr>
        <p:spPr>
          <a:xfrm>
            <a:off x="548640" y="2660904"/>
            <a:ext cx="11091672" cy="749808"/>
          </a:xfrm>
          <a:prstGeom prst="roundRect">
            <a:avLst>
              <a:gd name="adj" fmla="val 6098"/>
            </a:avLst>
          </a:prstGeom>
          <a:solidFill>
            <a:srgbClr val="F4F7FB"/>
          </a:solidFill>
          <a:ln w="12700">
            <a:solidFill>
              <a:srgbClr val="E2E9F2"/>
            </a:solidFill>
            <a:prstDash val="solid"/>
          </a:ln>
        </p:spPr>
      </p:sp>
      <p:sp>
        <p:nvSpPr>
          <p:cNvPr id="10" name="Shape 8"/>
          <p:cNvSpPr/>
          <p:nvPr/>
        </p:nvSpPr>
        <p:spPr>
          <a:xfrm>
            <a:off x="713232" y="2807208"/>
            <a:ext cx="457200" cy="457200"/>
          </a:xfrm>
          <a:prstGeom prst="ellipse">
            <a:avLst/>
          </a:prstGeom>
          <a:solidFill>
            <a:srgbClr val="16284F"/>
          </a:solidFill>
          <a:ln/>
        </p:spPr>
      </p:sp>
      <p:sp>
        <p:nvSpPr>
          <p:cNvPr id="11" name="Text 9"/>
          <p:cNvSpPr/>
          <p:nvPr/>
        </p:nvSpPr>
        <p:spPr>
          <a:xfrm>
            <a:off x="713232" y="2807208"/>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Q2</a:t>
            </a:r>
            <a:endParaRPr lang="en-US" sz="1300" dirty="0"/>
          </a:p>
        </p:txBody>
      </p:sp>
      <p:sp>
        <p:nvSpPr>
          <p:cNvPr id="12" name="Text 10"/>
          <p:cNvSpPr/>
          <p:nvPr/>
        </p:nvSpPr>
        <p:spPr>
          <a:xfrm>
            <a:off x="1371600" y="2660904"/>
            <a:ext cx="10058400" cy="749808"/>
          </a:xfrm>
          <a:prstGeom prst="rect">
            <a:avLst/>
          </a:prstGeom>
          <a:noFill/>
          <a:ln/>
        </p:spPr>
        <p:txBody>
          <a:bodyPr wrap="square" lIns="0" tIns="0" rIns="0" bIns="0" rtlCol="0" anchor="ctr"/>
          <a:lstStyle/>
          <a:p>
            <a:pPr indent="0" marL="0">
              <a:buNone/>
            </a:pPr>
            <a:r>
              <a:rPr lang="en-US" sz="1300" dirty="0">
                <a:solidFill>
                  <a:srgbClr val="3A4458"/>
                </a:solidFill>
                <a:latin typeface="Calibri" pitchFamily="34" charset="0"/>
                <a:ea typeface="Calibri" pitchFamily="34" charset="-122"/>
                <a:cs typeface="Calibri" pitchFamily="34" charset="-120"/>
              </a:rPr>
              <a:t>Pour une importation sous Incoterm CIF, à quelle date a lieu le fait générateur SCF ?</a:t>
            </a:r>
            <a:endParaRPr lang="en-US" sz="1300" dirty="0"/>
          </a:p>
        </p:txBody>
      </p:sp>
      <p:sp>
        <p:nvSpPr>
          <p:cNvPr id="13" name="Shape 11"/>
          <p:cNvSpPr/>
          <p:nvPr/>
        </p:nvSpPr>
        <p:spPr>
          <a:xfrm>
            <a:off x="548640" y="3538728"/>
            <a:ext cx="11091672" cy="749808"/>
          </a:xfrm>
          <a:prstGeom prst="roundRect">
            <a:avLst>
              <a:gd name="adj" fmla="val 6098"/>
            </a:avLst>
          </a:prstGeom>
          <a:solidFill>
            <a:srgbClr val="F4F7FB"/>
          </a:solidFill>
          <a:ln w="12700">
            <a:solidFill>
              <a:srgbClr val="E2E9F2"/>
            </a:solidFill>
            <a:prstDash val="solid"/>
          </a:ln>
        </p:spPr>
      </p:sp>
      <p:sp>
        <p:nvSpPr>
          <p:cNvPr id="14" name="Shape 12"/>
          <p:cNvSpPr/>
          <p:nvPr/>
        </p:nvSpPr>
        <p:spPr>
          <a:xfrm>
            <a:off x="713232" y="3685032"/>
            <a:ext cx="457200" cy="457200"/>
          </a:xfrm>
          <a:prstGeom prst="ellipse">
            <a:avLst/>
          </a:prstGeom>
          <a:solidFill>
            <a:srgbClr val="16284F"/>
          </a:solidFill>
          <a:ln/>
        </p:spPr>
      </p:sp>
      <p:sp>
        <p:nvSpPr>
          <p:cNvPr id="15" name="Text 13"/>
          <p:cNvSpPr/>
          <p:nvPr/>
        </p:nvSpPr>
        <p:spPr>
          <a:xfrm>
            <a:off x="713232" y="3685032"/>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Q3</a:t>
            </a:r>
            <a:endParaRPr lang="en-US" sz="1300" dirty="0"/>
          </a:p>
        </p:txBody>
      </p:sp>
      <p:sp>
        <p:nvSpPr>
          <p:cNvPr id="16" name="Text 14"/>
          <p:cNvSpPr/>
          <p:nvPr/>
        </p:nvSpPr>
        <p:spPr>
          <a:xfrm>
            <a:off x="1371600" y="3538728"/>
            <a:ext cx="10058400" cy="749808"/>
          </a:xfrm>
          <a:prstGeom prst="rect">
            <a:avLst/>
          </a:prstGeom>
          <a:noFill/>
          <a:ln/>
        </p:spPr>
        <p:txBody>
          <a:bodyPr wrap="square" lIns="0" tIns="0" rIns="0" bIns="0" rtlCol="0" anchor="ctr"/>
          <a:lstStyle/>
          <a:p>
            <a:pPr indent="0" marL="0">
              <a:buNone/>
            </a:pPr>
            <a:r>
              <a:rPr lang="en-US" sz="1300" dirty="0">
                <a:solidFill>
                  <a:srgbClr val="3A4458"/>
                </a:solidFill>
                <a:latin typeface="Calibri" pitchFamily="34" charset="0"/>
                <a:ea typeface="Calibri" pitchFamily="34" charset="-122"/>
                <a:cs typeface="Calibri" pitchFamily="34" charset="-120"/>
              </a:rPr>
              <a:t>Quelle est la formule de taille d'échantillon en sondage MUS ?</a:t>
            </a:r>
            <a:endParaRPr lang="en-US" sz="1300" dirty="0"/>
          </a:p>
        </p:txBody>
      </p:sp>
      <p:sp>
        <p:nvSpPr>
          <p:cNvPr id="17" name="Shape 15"/>
          <p:cNvSpPr/>
          <p:nvPr/>
        </p:nvSpPr>
        <p:spPr>
          <a:xfrm>
            <a:off x="548640" y="4416552"/>
            <a:ext cx="11091672" cy="749808"/>
          </a:xfrm>
          <a:prstGeom prst="roundRect">
            <a:avLst>
              <a:gd name="adj" fmla="val 6098"/>
            </a:avLst>
          </a:prstGeom>
          <a:solidFill>
            <a:srgbClr val="F4F7FB"/>
          </a:solidFill>
          <a:ln w="12700">
            <a:solidFill>
              <a:srgbClr val="E2E9F2"/>
            </a:solidFill>
            <a:prstDash val="solid"/>
          </a:ln>
        </p:spPr>
      </p:sp>
      <p:sp>
        <p:nvSpPr>
          <p:cNvPr id="18" name="Shape 16"/>
          <p:cNvSpPr/>
          <p:nvPr/>
        </p:nvSpPr>
        <p:spPr>
          <a:xfrm>
            <a:off x="713232" y="4562856"/>
            <a:ext cx="457200" cy="457200"/>
          </a:xfrm>
          <a:prstGeom prst="ellipse">
            <a:avLst/>
          </a:prstGeom>
          <a:solidFill>
            <a:srgbClr val="16284F"/>
          </a:solidFill>
          <a:ln/>
        </p:spPr>
      </p:sp>
      <p:sp>
        <p:nvSpPr>
          <p:cNvPr id="19" name="Text 17"/>
          <p:cNvSpPr/>
          <p:nvPr/>
        </p:nvSpPr>
        <p:spPr>
          <a:xfrm>
            <a:off x="713232" y="4562856"/>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Q4</a:t>
            </a:r>
            <a:endParaRPr lang="en-US" sz="1300" dirty="0"/>
          </a:p>
        </p:txBody>
      </p:sp>
      <p:sp>
        <p:nvSpPr>
          <p:cNvPr id="20" name="Text 18"/>
          <p:cNvSpPr/>
          <p:nvPr/>
        </p:nvSpPr>
        <p:spPr>
          <a:xfrm>
            <a:off x="1371600" y="4416552"/>
            <a:ext cx="10058400" cy="749808"/>
          </a:xfrm>
          <a:prstGeom prst="rect">
            <a:avLst/>
          </a:prstGeom>
          <a:noFill/>
          <a:ln/>
        </p:spPr>
        <p:txBody>
          <a:bodyPr wrap="square" lIns="0" tIns="0" rIns="0" bIns="0" rtlCol="0" anchor="ctr"/>
          <a:lstStyle/>
          <a:p>
            <a:pPr indent="0" marL="0">
              <a:buNone/>
            </a:pPr>
            <a:r>
              <a:rPr lang="en-US" sz="1300" dirty="0">
                <a:solidFill>
                  <a:srgbClr val="3A4458"/>
                </a:solidFill>
                <a:latin typeface="Calibri" pitchFamily="34" charset="0"/>
                <a:ea typeface="Calibri" pitchFamily="34" charset="-122"/>
                <a:cs typeface="Calibri" pitchFamily="34" charset="-120"/>
              </a:rPr>
              <a:t>Quels comptes SCF mobilise-t-on pour le cut-off achats et ventes ?</a:t>
            </a:r>
            <a:endParaRPr lang="en-US" sz="1300" dirty="0"/>
          </a:p>
        </p:txBody>
      </p:sp>
      <p:sp>
        <p:nvSpPr>
          <p:cNvPr id="21" name="Shape 19"/>
          <p:cNvSpPr/>
          <p:nvPr/>
        </p:nvSpPr>
        <p:spPr>
          <a:xfrm>
            <a:off x="548640" y="5294376"/>
            <a:ext cx="11091672" cy="749808"/>
          </a:xfrm>
          <a:prstGeom prst="roundRect">
            <a:avLst>
              <a:gd name="adj" fmla="val 6098"/>
            </a:avLst>
          </a:prstGeom>
          <a:solidFill>
            <a:srgbClr val="F4F7FB"/>
          </a:solidFill>
          <a:ln w="12700">
            <a:solidFill>
              <a:srgbClr val="E2E9F2"/>
            </a:solidFill>
            <a:prstDash val="solid"/>
          </a:ln>
        </p:spPr>
      </p:sp>
      <p:sp>
        <p:nvSpPr>
          <p:cNvPr id="22" name="Shape 20"/>
          <p:cNvSpPr/>
          <p:nvPr/>
        </p:nvSpPr>
        <p:spPr>
          <a:xfrm>
            <a:off x="713232" y="5440680"/>
            <a:ext cx="457200" cy="457200"/>
          </a:xfrm>
          <a:prstGeom prst="ellipse">
            <a:avLst/>
          </a:prstGeom>
          <a:solidFill>
            <a:srgbClr val="16284F"/>
          </a:solidFill>
          <a:ln/>
        </p:spPr>
      </p:sp>
      <p:sp>
        <p:nvSpPr>
          <p:cNvPr id="23" name="Text 21"/>
          <p:cNvSpPr/>
          <p:nvPr/>
        </p:nvSpPr>
        <p:spPr>
          <a:xfrm>
            <a:off x="713232" y="5440680"/>
            <a:ext cx="457200" cy="457200"/>
          </a:xfrm>
          <a:prstGeom prst="rect">
            <a:avLst/>
          </a:prstGeom>
          <a:noFill/>
          <a:ln/>
        </p:spPr>
        <p:txBody>
          <a:bodyPr wrap="square" lIns="0" tIns="0" rIns="0" bIns="0" rtlCol="0" anchor="ctr"/>
          <a:lstStyle/>
          <a:p>
            <a:pPr algn="ctr" indent="0" marL="0">
              <a:buNone/>
            </a:pPr>
            <a:r>
              <a:rPr lang="en-US" sz="1300" b="1" dirty="0">
                <a:solidFill>
                  <a:srgbClr val="FFFFFF"/>
                </a:solidFill>
                <a:latin typeface="Georgia" pitchFamily="34" charset="0"/>
                <a:ea typeface="Georgia" pitchFamily="34" charset="-122"/>
                <a:cs typeface="Georgia" pitchFamily="34" charset="-120"/>
              </a:rPr>
              <a:t>Q5</a:t>
            </a:r>
            <a:endParaRPr lang="en-US" sz="1300" dirty="0"/>
          </a:p>
        </p:txBody>
      </p:sp>
      <p:sp>
        <p:nvSpPr>
          <p:cNvPr id="24" name="Text 22"/>
          <p:cNvSpPr/>
          <p:nvPr/>
        </p:nvSpPr>
        <p:spPr>
          <a:xfrm>
            <a:off x="1371600" y="5294376"/>
            <a:ext cx="10058400" cy="749808"/>
          </a:xfrm>
          <a:prstGeom prst="rect">
            <a:avLst/>
          </a:prstGeom>
          <a:noFill/>
          <a:ln/>
        </p:spPr>
        <p:txBody>
          <a:bodyPr wrap="square" lIns="0" tIns="0" rIns="0" bIns="0" rtlCol="0" anchor="ctr"/>
          <a:lstStyle/>
          <a:p>
            <a:pPr indent="0" marL="0">
              <a:buNone/>
            </a:pPr>
            <a:r>
              <a:rPr lang="en-US" sz="1300" dirty="0">
                <a:solidFill>
                  <a:srgbClr val="3A4458"/>
                </a:solidFill>
                <a:latin typeface="Calibri" pitchFamily="34" charset="0"/>
                <a:ea typeface="Calibri" pitchFamily="34" charset="-122"/>
                <a:cs typeface="Calibri" pitchFamily="34" charset="-120"/>
              </a:rPr>
              <a:t>Quelle norme algérienne porte sur l'utilisation des travaux d'experts désignés par l'auditeur ?</a:t>
            </a:r>
            <a:endParaRPr lang="en-US" sz="1300" dirty="0"/>
          </a:p>
        </p:txBody>
      </p:sp>
      <p:sp>
        <p:nvSpPr>
          <p:cNvPr id="25" name="Text 2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6" name="Text 2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Reprise J4</a:t>
            </a:r>
            <a:endParaRPr lang="en-US" sz="750" dirty="0"/>
          </a:p>
        </p:txBody>
      </p:sp>
      <p:sp>
        <p:nvSpPr>
          <p:cNvPr id="27" name="Text 2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a:t>
            </a:r>
            <a:endParaRPr lang="en-US" sz="85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Q2 — TITRES SOMICAST (150 M)</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Démarche de dépréciation des titres de participation</a:t>
            </a:r>
            <a:endParaRPr lang="en-US" sz="2600" dirty="0"/>
          </a:p>
        </p:txBody>
      </p:sp>
      <p:sp>
        <p:nvSpPr>
          <p:cNvPr id="5" name="Shape 3"/>
          <p:cNvSpPr/>
          <p:nvPr/>
        </p:nvSpPr>
        <p:spPr>
          <a:xfrm>
            <a:off x="548640" y="1783080"/>
            <a:ext cx="5408676" cy="1341120"/>
          </a:xfrm>
          <a:prstGeom prst="roundRect">
            <a:avLst>
              <a:gd name="adj" fmla="val 3409"/>
            </a:avLst>
          </a:prstGeom>
          <a:solidFill>
            <a:srgbClr val="F4F7FB"/>
          </a:solidFill>
          <a:ln w="12700">
            <a:solidFill>
              <a:srgbClr val="E2E9F2"/>
            </a:solidFill>
            <a:prstDash val="solid"/>
          </a:ln>
        </p:spPr>
      </p:sp>
      <p:sp>
        <p:nvSpPr>
          <p:cNvPr id="6" name="Shape 4"/>
          <p:cNvSpPr/>
          <p:nvPr/>
        </p:nvSpPr>
        <p:spPr>
          <a:xfrm>
            <a:off x="713232" y="2202180"/>
            <a:ext cx="502920" cy="502920"/>
          </a:xfrm>
          <a:prstGeom prst="ellipse">
            <a:avLst/>
          </a:prstGeom>
          <a:solidFill>
            <a:srgbClr val="16284F"/>
          </a:solidFill>
          <a:ln/>
        </p:spPr>
      </p:sp>
      <p:sp>
        <p:nvSpPr>
          <p:cNvPr id="7" name="Text 5"/>
          <p:cNvSpPr/>
          <p:nvPr/>
        </p:nvSpPr>
        <p:spPr>
          <a:xfrm>
            <a:off x="713232" y="2202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1</a:t>
            </a:r>
            <a:endParaRPr lang="en-US" sz="1700" dirty="0"/>
          </a:p>
        </p:txBody>
      </p:sp>
      <p:sp>
        <p:nvSpPr>
          <p:cNvPr id="8" name="Text 6"/>
          <p:cNvSpPr/>
          <p:nvPr/>
        </p:nvSpPr>
        <p:spPr>
          <a:xfrm>
            <a:off x="1325880" y="1828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Indices de perte de valeur (IAS 36)
</a:t>
            </a:r>
            <a:endParaRPr lang="en-US" sz="1250" dirty="0"/>
          </a:p>
          <a:p>
            <a:pPr indent="0" marL="0">
              <a:lnSpc>
                <a:spcPct val="98000"/>
              </a:lnSpc>
              <a:buNone/>
            </a:pPr>
            <a:r>
              <a:rPr lang="en-US" sz="1050" dirty="0">
                <a:solidFill>
                  <a:srgbClr val="3A4458"/>
                </a:solidFill>
              </a:rPr>
              <a:t>Pertes récurrentes depuis 2 ans, capitaux propres dégradés, secteur en difficulté → indices présents : test obligatoire.</a:t>
            </a:r>
            <a:endParaRPr lang="en-US" sz="1250" dirty="0"/>
          </a:p>
        </p:txBody>
      </p:sp>
      <p:sp>
        <p:nvSpPr>
          <p:cNvPr id="9" name="Shape 7"/>
          <p:cNvSpPr/>
          <p:nvPr/>
        </p:nvSpPr>
        <p:spPr>
          <a:xfrm>
            <a:off x="548640" y="3307080"/>
            <a:ext cx="5408676" cy="1341120"/>
          </a:xfrm>
          <a:prstGeom prst="roundRect">
            <a:avLst>
              <a:gd name="adj" fmla="val 3409"/>
            </a:avLst>
          </a:prstGeom>
          <a:solidFill>
            <a:srgbClr val="F4F7FB"/>
          </a:solidFill>
          <a:ln w="12700">
            <a:solidFill>
              <a:srgbClr val="E2E9F2"/>
            </a:solidFill>
            <a:prstDash val="solid"/>
          </a:ln>
        </p:spPr>
      </p:sp>
      <p:sp>
        <p:nvSpPr>
          <p:cNvPr id="10" name="Shape 8"/>
          <p:cNvSpPr/>
          <p:nvPr/>
        </p:nvSpPr>
        <p:spPr>
          <a:xfrm>
            <a:off x="713232" y="3726180"/>
            <a:ext cx="502920" cy="502920"/>
          </a:xfrm>
          <a:prstGeom prst="ellipse">
            <a:avLst/>
          </a:prstGeom>
          <a:solidFill>
            <a:srgbClr val="0C7C8C"/>
          </a:solidFill>
          <a:ln/>
        </p:spPr>
      </p:sp>
      <p:sp>
        <p:nvSpPr>
          <p:cNvPr id="11" name="Text 9"/>
          <p:cNvSpPr/>
          <p:nvPr/>
        </p:nvSpPr>
        <p:spPr>
          <a:xfrm>
            <a:off x="713232" y="3726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2</a:t>
            </a:r>
            <a:endParaRPr lang="en-US" sz="1700" dirty="0"/>
          </a:p>
        </p:txBody>
      </p:sp>
      <p:sp>
        <p:nvSpPr>
          <p:cNvPr id="12" name="Text 10"/>
          <p:cNvSpPr/>
          <p:nvPr/>
        </p:nvSpPr>
        <p:spPr>
          <a:xfrm>
            <a:off x="1325880" y="3352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Valeur recouvrable
</a:t>
            </a:r>
            <a:endParaRPr lang="en-US" sz="1250" dirty="0"/>
          </a:p>
          <a:p>
            <a:pPr indent="0" marL="0">
              <a:lnSpc>
                <a:spcPct val="98000"/>
              </a:lnSpc>
              <a:buNone/>
            </a:pPr>
            <a:r>
              <a:rPr lang="en-US" sz="1050" dirty="0">
                <a:solidFill>
                  <a:srgbClr val="3A4458"/>
                </a:solidFill>
              </a:rPr>
              <a:t>Estimation de la valeur d'utilité par actualisation des flux (DCF) : méthode principale.</a:t>
            </a:r>
            <a:endParaRPr lang="en-US" sz="1250" dirty="0"/>
          </a:p>
        </p:txBody>
      </p:sp>
      <p:sp>
        <p:nvSpPr>
          <p:cNvPr id="13" name="Shape 11"/>
          <p:cNvSpPr/>
          <p:nvPr/>
        </p:nvSpPr>
        <p:spPr>
          <a:xfrm>
            <a:off x="548640" y="4831080"/>
            <a:ext cx="5408676" cy="1341120"/>
          </a:xfrm>
          <a:prstGeom prst="roundRect">
            <a:avLst>
              <a:gd name="adj" fmla="val 3409"/>
            </a:avLst>
          </a:prstGeom>
          <a:solidFill>
            <a:srgbClr val="F4F7FB"/>
          </a:solidFill>
          <a:ln w="12700">
            <a:solidFill>
              <a:srgbClr val="E2E9F2"/>
            </a:solidFill>
            <a:prstDash val="solid"/>
          </a:ln>
        </p:spPr>
      </p:sp>
      <p:sp>
        <p:nvSpPr>
          <p:cNvPr id="14" name="Shape 12"/>
          <p:cNvSpPr/>
          <p:nvPr/>
        </p:nvSpPr>
        <p:spPr>
          <a:xfrm>
            <a:off x="713232" y="5250180"/>
            <a:ext cx="502920" cy="502920"/>
          </a:xfrm>
          <a:prstGeom prst="ellipse">
            <a:avLst/>
          </a:prstGeom>
          <a:solidFill>
            <a:srgbClr val="0B5FA5"/>
          </a:solidFill>
          <a:ln/>
        </p:spPr>
      </p:sp>
      <p:sp>
        <p:nvSpPr>
          <p:cNvPr id="15" name="Text 13"/>
          <p:cNvSpPr/>
          <p:nvPr/>
        </p:nvSpPr>
        <p:spPr>
          <a:xfrm>
            <a:off x="713232" y="5250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3</a:t>
            </a:r>
            <a:endParaRPr lang="en-US" sz="1700" dirty="0"/>
          </a:p>
        </p:txBody>
      </p:sp>
      <p:sp>
        <p:nvSpPr>
          <p:cNvPr id="16" name="Text 14"/>
          <p:cNvSpPr/>
          <p:nvPr/>
        </p:nvSpPr>
        <p:spPr>
          <a:xfrm>
            <a:off x="1325880" y="4876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DCF — paramètres
</a:t>
            </a:r>
            <a:endParaRPr lang="en-US" sz="1250" dirty="0"/>
          </a:p>
          <a:p>
            <a:pPr indent="0" marL="0">
              <a:lnSpc>
                <a:spcPct val="98000"/>
              </a:lnSpc>
              <a:buNone/>
            </a:pPr>
            <a:r>
              <a:rPr lang="en-US" sz="1050" dirty="0">
                <a:solidFill>
                  <a:srgbClr val="3A4458"/>
                </a:solidFill>
              </a:rPr>
              <a:t>Prime de risque renforcée (10-15 %), valeur terminale prudente (g 1-2 %, jamais &gt; 3 %), analyse de sensibilité ±1 pt WACC / ±10 % CA / ±2 pts marge.</a:t>
            </a:r>
            <a:endParaRPr lang="en-US" sz="1250" dirty="0"/>
          </a:p>
        </p:txBody>
      </p:sp>
      <p:sp>
        <p:nvSpPr>
          <p:cNvPr id="17" name="Shape 15"/>
          <p:cNvSpPr/>
          <p:nvPr/>
        </p:nvSpPr>
        <p:spPr>
          <a:xfrm>
            <a:off x="6231636" y="1783080"/>
            <a:ext cx="5408676" cy="1341120"/>
          </a:xfrm>
          <a:prstGeom prst="roundRect">
            <a:avLst>
              <a:gd name="adj" fmla="val 3409"/>
            </a:avLst>
          </a:prstGeom>
          <a:solidFill>
            <a:srgbClr val="F4F7FB"/>
          </a:solidFill>
          <a:ln w="12700">
            <a:solidFill>
              <a:srgbClr val="E2E9F2"/>
            </a:solidFill>
            <a:prstDash val="solid"/>
          </a:ln>
        </p:spPr>
      </p:sp>
      <p:sp>
        <p:nvSpPr>
          <p:cNvPr id="18" name="Shape 16"/>
          <p:cNvSpPr/>
          <p:nvPr/>
        </p:nvSpPr>
        <p:spPr>
          <a:xfrm>
            <a:off x="6396228" y="2202180"/>
            <a:ext cx="502920" cy="502920"/>
          </a:xfrm>
          <a:prstGeom prst="ellipse">
            <a:avLst/>
          </a:prstGeom>
          <a:solidFill>
            <a:srgbClr val="C9A24B"/>
          </a:solidFill>
          <a:ln/>
        </p:spPr>
      </p:sp>
      <p:sp>
        <p:nvSpPr>
          <p:cNvPr id="19" name="Text 17"/>
          <p:cNvSpPr/>
          <p:nvPr/>
        </p:nvSpPr>
        <p:spPr>
          <a:xfrm>
            <a:off x="6396228" y="2202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4</a:t>
            </a:r>
            <a:endParaRPr lang="en-US" sz="1700" dirty="0"/>
          </a:p>
        </p:txBody>
      </p:sp>
      <p:sp>
        <p:nvSpPr>
          <p:cNvPr id="20" name="Text 18"/>
          <p:cNvSpPr/>
          <p:nvPr/>
        </p:nvSpPr>
        <p:spPr>
          <a:xfrm>
            <a:off x="7008876" y="1828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Méthodes complémentaires
</a:t>
            </a:r>
            <a:endParaRPr lang="en-US" sz="1250" dirty="0"/>
          </a:p>
          <a:p>
            <a:pPr indent="0" marL="0">
              <a:lnSpc>
                <a:spcPct val="98000"/>
              </a:lnSpc>
              <a:buNone/>
            </a:pPr>
            <a:r>
              <a:rPr lang="en-US" sz="1050" dirty="0">
                <a:solidFill>
                  <a:srgbClr val="3A4458"/>
                </a:solidFill>
              </a:rPr>
              <a:t>ANCC (actif net comptable corrigé) et prix de cession récents pour corroborer.</a:t>
            </a:r>
            <a:endParaRPr lang="en-US" sz="1250" dirty="0"/>
          </a:p>
        </p:txBody>
      </p:sp>
      <p:sp>
        <p:nvSpPr>
          <p:cNvPr id="21" name="Shape 19"/>
          <p:cNvSpPr/>
          <p:nvPr/>
        </p:nvSpPr>
        <p:spPr>
          <a:xfrm>
            <a:off x="6231636" y="3307080"/>
            <a:ext cx="5408676" cy="1341120"/>
          </a:xfrm>
          <a:prstGeom prst="roundRect">
            <a:avLst>
              <a:gd name="adj" fmla="val 3409"/>
            </a:avLst>
          </a:prstGeom>
          <a:solidFill>
            <a:srgbClr val="F4F7FB"/>
          </a:solidFill>
          <a:ln w="12700">
            <a:solidFill>
              <a:srgbClr val="E2E9F2"/>
            </a:solidFill>
            <a:prstDash val="solid"/>
          </a:ln>
        </p:spPr>
      </p:sp>
      <p:sp>
        <p:nvSpPr>
          <p:cNvPr id="22" name="Shape 20"/>
          <p:cNvSpPr/>
          <p:nvPr/>
        </p:nvSpPr>
        <p:spPr>
          <a:xfrm>
            <a:off x="6396228" y="3726180"/>
            <a:ext cx="502920" cy="502920"/>
          </a:xfrm>
          <a:prstGeom prst="ellipse">
            <a:avLst/>
          </a:prstGeom>
          <a:solidFill>
            <a:srgbClr val="2E8B2E"/>
          </a:solidFill>
          <a:ln/>
        </p:spPr>
      </p:sp>
      <p:sp>
        <p:nvSpPr>
          <p:cNvPr id="23" name="Text 21"/>
          <p:cNvSpPr/>
          <p:nvPr/>
        </p:nvSpPr>
        <p:spPr>
          <a:xfrm>
            <a:off x="6396228" y="3726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5</a:t>
            </a:r>
            <a:endParaRPr lang="en-US" sz="1700" dirty="0"/>
          </a:p>
        </p:txBody>
      </p:sp>
      <p:sp>
        <p:nvSpPr>
          <p:cNvPr id="24" name="Text 22"/>
          <p:cNvSpPr/>
          <p:nvPr/>
        </p:nvSpPr>
        <p:spPr>
          <a:xfrm>
            <a:off x="7008876" y="3352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Comptabilisation
</a:t>
            </a:r>
            <a:endParaRPr lang="en-US" sz="1250" dirty="0"/>
          </a:p>
          <a:p>
            <a:pPr indent="0" marL="0">
              <a:lnSpc>
                <a:spcPct val="98000"/>
              </a:lnSpc>
              <a:buNone/>
            </a:pPr>
            <a:r>
              <a:rPr lang="en-US" sz="1050" dirty="0">
                <a:solidFill>
                  <a:srgbClr val="3A4458"/>
                </a:solidFill>
              </a:rPr>
              <a:t>Si valeur recouvrable &lt; 150 M : dépréciation au crédit du compte 296, dotation au débit du compte 686.</a:t>
            </a:r>
            <a:endParaRPr lang="en-US" sz="1250" dirty="0"/>
          </a:p>
        </p:txBody>
      </p:sp>
      <p:sp>
        <p:nvSpPr>
          <p:cNvPr id="25" name="Shape 23"/>
          <p:cNvSpPr/>
          <p:nvPr/>
        </p:nvSpPr>
        <p:spPr>
          <a:xfrm>
            <a:off x="6231636" y="4831080"/>
            <a:ext cx="5408676" cy="1341120"/>
          </a:xfrm>
          <a:prstGeom prst="roundRect">
            <a:avLst>
              <a:gd name="adj" fmla="val 3409"/>
            </a:avLst>
          </a:prstGeom>
          <a:solidFill>
            <a:srgbClr val="F4F7FB"/>
          </a:solidFill>
          <a:ln w="12700">
            <a:solidFill>
              <a:srgbClr val="E2E9F2"/>
            </a:solidFill>
            <a:prstDash val="solid"/>
          </a:ln>
        </p:spPr>
      </p:sp>
      <p:sp>
        <p:nvSpPr>
          <p:cNvPr id="26" name="Shape 24"/>
          <p:cNvSpPr/>
          <p:nvPr/>
        </p:nvSpPr>
        <p:spPr>
          <a:xfrm>
            <a:off x="6396228" y="5250180"/>
            <a:ext cx="502920" cy="502920"/>
          </a:xfrm>
          <a:prstGeom prst="ellipse">
            <a:avLst/>
          </a:prstGeom>
          <a:solidFill>
            <a:srgbClr val="1E3A6E"/>
          </a:solidFill>
          <a:ln/>
        </p:spPr>
      </p:sp>
      <p:sp>
        <p:nvSpPr>
          <p:cNvPr id="27" name="Text 25"/>
          <p:cNvSpPr/>
          <p:nvPr/>
        </p:nvSpPr>
        <p:spPr>
          <a:xfrm>
            <a:off x="6396228" y="5250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6</a:t>
            </a:r>
            <a:endParaRPr lang="en-US" sz="1700" dirty="0"/>
          </a:p>
        </p:txBody>
      </p:sp>
      <p:sp>
        <p:nvSpPr>
          <p:cNvPr id="28" name="Text 26"/>
          <p:cNvSpPr/>
          <p:nvPr/>
        </p:nvSpPr>
        <p:spPr>
          <a:xfrm>
            <a:off x="7008876" y="4876800"/>
            <a:ext cx="4494276" cy="1249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Périmètre
</a:t>
            </a:r>
            <a:endParaRPr lang="en-US" sz="1250" dirty="0"/>
          </a:p>
          <a:p>
            <a:pPr indent="0" marL="0">
              <a:lnSpc>
                <a:spcPct val="98000"/>
              </a:lnSpc>
              <a:buNone/>
            </a:pPr>
            <a:r>
              <a:rPr lang="en-US" sz="1050" dirty="0">
                <a:solidFill>
                  <a:srgbClr val="3A4458"/>
                </a:solidFill>
              </a:rPr>
              <a:t>SOMIDRIV (120 M, rentable) et SOMIPLAS (50 M, profitable) : pas d'indice → pas de test approfondi.</a:t>
            </a:r>
            <a:endParaRPr lang="en-US" sz="1250" dirty="0"/>
          </a:p>
        </p:txBody>
      </p:sp>
      <p:sp>
        <p:nvSpPr>
          <p:cNvPr id="29" name="Text 27"/>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30" name="Text 28"/>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31" name="Text 29"/>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79</a:t>
            </a:r>
            <a:endParaRPr lang="en-US" sz="85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 8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Q3 — STOCKS IMPORTÉS (320 M)</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Les trois dimensions de l'audit des stocks d'aciers</a:t>
            </a:r>
            <a:endParaRPr lang="en-US" sz="2800" dirty="0"/>
          </a:p>
        </p:txBody>
      </p:sp>
      <p:sp>
        <p:nvSpPr>
          <p:cNvPr id="5" name="Shape 3"/>
          <p:cNvSpPr/>
          <p:nvPr/>
        </p:nvSpPr>
        <p:spPr>
          <a:xfrm>
            <a:off x="548640"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3529584" cy="868680"/>
          </a:xfrm>
          <a:prstGeom prst="rect">
            <a:avLst/>
          </a:prstGeom>
          <a:solidFill>
            <a:srgbClr val="16284F"/>
          </a:solidFill>
          <a:ln/>
        </p:spPr>
      </p:sp>
      <p:pic>
        <p:nvPicPr>
          <p:cNvPr id="7" name="Image 0" descr="icons/boxes.png">    </p:cNvPr>
          <p:cNvPicPr>
            <a:picLocks noChangeAspect="1"/>
          </p:cNvPicPr>
          <p:nvPr/>
        </p:nvPicPr>
        <p:blipFill>
          <a:blip r:embed="rId1"/>
          <a:stretch>
            <a:fillRect/>
          </a:stretch>
        </p:blipFill>
        <p:spPr>
          <a:xfrm>
            <a:off x="841248" y="2020824"/>
            <a:ext cx="384048" cy="384048"/>
          </a:xfrm>
          <a:prstGeom prst="rect">
            <a:avLst/>
          </a:prstGeom>
        </p:spPr>
      </p:pic>
      <p:sp>
        <p:nvSpPr>
          <p:cNvPr id="8" name="Text 5"/>
          <p:cNvSpPr/>
          <p:nvPr/>
        </p:nvSpPr>
        <p:spPr>
          <a:xfrm>
            <a:off x="1417320"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Quantités</a:t>
            </a:r>
            <a:endParaRPr lang="en-US" sz="1450" dirty="0"/>
          </a:p>
        </p:txBody>
      </p:sp>
      <p:sp>
        <p:nvSpPr>
          <p:cNvPr id="9" name="Text 6"/>
          <p:cNvSpPr/>
          <p:nvPr/>
        </p:nvSpPr>
        <p:spPr>
          <a:xfrm>
            <a:off x="804672"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Assister à l'inventaire physique (NAA 501).</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Stocks en transit / non encore reçus : compte 32 — vérifier l'Incoterm et la propriété.</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Tests de cut-off sur les réceptions de fin d'exercice.</a:t>
            </a:r>
            <a:endParaRPr lang="en-US" sz="1100" dirty="0"/>
          </a:p>
        </p:txBody>
      </p:sp>
      <p:sp>
        <p:nvSpPr>
          <p:cNvPr id="10" name="Shape 7"/>
          <p:cNvSpPr/>
          <p:nvPr/>
        </p:nvSpPr>
        <p:spPr>
          <a:xfrm>
            <a:off x="4325112"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4325112" y="1783080"/>
            <a:ext cx="3529584" cy="868680"/>
          </a:xfrm>
          <a:prstGeom prst="rect">
            <a:avLst/>
          </a:prstGeom>
          <a:solidFill>
            <a:srgbClr val="0C7C8C"/>
          </a:solidFill>
          <a:ln/>
        </p:spPr>
      </p:sp>
      <p:pic>
        <p:nvPicPr>
          <p:cNvPr id="12" name="Image 1" descr="icons/calculator.png">    </p:cNvPr>
          <p:cNvPicPr>
            <a:picLocks noChangeAspect="1"/>
          </p:cNvPicPr>
          <p:nvPr/>
        </p:nvPicPr>
        <p:blipFill>
          <a:blip r:embed="rId2"/>
          <a:stretch>
            <a:fillRect/>
          </a:stretch>
        </p:blipFill>
        <p:spPr>
          <a:xfrm>
            <a:off x="4617720" y="2020824"/>
            <a:ext cx="384048" cy="384048"/>
          </a:xfrm>
          <a:prstGeom prst="rect">
            <a:avLst/>
          </a:prstGeom>
        </p:spPr>
      </p:pic>
      <p:sp>
        <p:nvSpPr>
          <p:cNvPr id="13" name="Text 9"/>
          <p:cNvSpPr/>
          <p:nvPr/>
        </p:nvSpPr>
        <p:spPr>
          <a:xfrm>
            <a:off x="5193792"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Valorisation</a:t>
            </a:r>
            <a:endParaRPr lang="en-US" sz="1450" dirty="0"/>
          </a:p>
        </p:txBody>
      </p:sp>
      <p:sp>
        <p:nvSpPr>
          <p:cNvPr id="14" name="Text 10"/>
          <p:cNvSpPr/>
          <p:nvPr/>
        </p:nvSpPr>
        <p:spPr>
          <a:xfrm>
            <a:off x="4581144"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Méthode admise : CMUP ou FIFO (LIFO interdit par le SCF).</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Coût d'entrée = prix USD/EUR + droits de douane + transport + manutention + assurance.</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Exclure les frais financiers et les frais de stockage.</a:t>
            </a:r>
            <a:endParaRPr lang="en-US" sz="1100" dirty="0"/>
          </a:p>
        </p:txBody>
      </p:sp>
      <p:sp>
        <p:nvSpPr>
          <p:cNvPr id="15" name="Shape 11"/>
          <p:cNvSpPr/>
          <p:nvPr/>
        </p:nvSpPr>
        <p:spPr>
          <a:xfrm>
            <a:off x="8101584"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2"/>
          <p:cNvSpPr/>
          <p:nvPr/>
        </p:nvSpPr>
        <p:spPr>
          <a:xfrm>
            <a:off x="8101584" y="1783080"/>
            <a:ext cx="3529584" cy="868680"/>
          </a:xfrm>
          <a:prstGeom prst="rect">
            <a:avLst/>
          </a:prstGeom>
          <a:solidFill>
            <a:srgbClr val="C8102E"/>
          </a:solidFill>
          <a:ln/>
        </p:spPr>
      </p:sp>
      <p:pic>
        <p:nvPicPr>
          <p:cNvPr id="17" name="Image 2" descr="icons/arrowdown.png">    </p:cNvPr>
          <p:cNvPicPr>
            <a:picLocks noChangeAspect="1"/>
          </p:cNvPicPr>
          <p:nvPr/>
        </p:nvPicPr>
        <p:blipFill>
          <a:blip r:embed="rId3"/>
          <a:stretch>
            <a:fillRect/>
          </a:stretch>
        </p:blipFill>
        <p:spPr>
          <a:xfrm>
            <a:off x="8394192" y="2020824"/>
            <a:ext cx="384048" cy="384048"/>
          </a:xfrm>
          <a:prstGeom prst="rect">
            <a:avLst/>
          </a:prstGeom>
        </p:spPr>
      </p:pic>
      <p:sp>
        <p:nvSpPr>
          <p:cNvPr id="18" name="Text 13"/>
          <p:cNvSpPr/>
          <p:nvPr/>
        </p:nvSpPr>
        <p:spPr>
          <a:xfrm>
            <a:off x="8970264"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Dépréciation</a:t>
            </a:r>
            <a:endParaRPr lang="en-US" sz="1450" dirty="0"/>
          </a:p>
        </p:txBody>
      </p:sp>
      <p:sp>
        <p:nvSpPr>
          <p:cNvPr id="19" name="Text 14"/>
          <p:cNvSpPr/>
          <p:nvPr/>
        </p:nvSpPr>
        <p:spPr>
          <a:xfrm>
            <a:off x="8357616" y="2834640"/>
            <a:ext cx="3026664" cy="3108960"/>
          </a:xfrm>
          <a:prstGeom prst="rect">
            <a:avLst/>
          </a:prstGeom>
          <a:noFill/>
          <a:ln/>
        </p:spPr>
        <p:txBody>
          <a:bodyPr wrap="square" lIns="0" tIns="0" rIns="0" bIns="0" rtlCol="0" anchor="t"/>
          <a:lstStyle/>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Comparer coût et valeur nette de réalisation (VNR).</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Repérer les références sans rotation ou abandonnées (dépréciation pouvant aller à 100 %).</a:t>
            </a:r>
            <a:endParaRPr lang="en-US" sz="1100" dirty="0"/>
          </a:p>
          <a:p>
            <a:pPr marL="177800" indent="-177800">
              <a:spcAft>
                <a:spcPts val="700"/>
              </a:spcAft>
              <a:buSzPct val="100000"/>
              <a:buChar char="▪"/>
            </a:pPr>
            <a:r>
              <a:rPr lang="en-US" sz="1100" dirty="0">
                <a:solidFill>
                  <a:srgbClr val="3A4458"/>
                </a:solidFill>
                <a:latin typeface="Calibri" pitchFamily="34" charset="0"/>
                <a:ea typeface="Calibri" pitchFamily="34" charset="-122"/>
                <a:cs typeface="Calibri" pitchFamily="34" charset="-120"/>
              </a:rPr>
              <a:t>Cohérence avec la production réelle.</a:t>
            </a:r>
            <a:endParaRPr lang="en-US" sz="1100" dirty="0"/>
          </a:p>
        </p:txBody>
      </p:sp>
      <p:sp>
        <p:nvSpPr>
          <p:cNvPr id="20"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22"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80</a:t>
            </a:r>
            <a:endParaRPr lang="en-US" sz="85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 8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201168" cy="6858000"/>
          </a:xfrm>
          <a:prstGeom prst="rect">
            <a:avLst/>
          </a:prstGeom>
          <a:solidFill>
            <a:srgbClr val="2E8B2E"/>
          </a:solidFill>
          <a:ln/>
        </p:spPr>
      </p:sp>
      <p:sp>
        <p:nvSpPr>
          <p:cNvPr id="3" name="Shape 1"/>
          <p:cNvSpPr/>
          <p:nvPr/>
        </p:nvSpPr>
        <p:spPr>
          <a:xfrm>
            <a:off x="0" y="0"/>
            <a:ext cx="201168" cy="2286000"/>
          </a:xfrm>
          <a:prstGeom prst="rect">
            <a:avLst/>
          </a:prstGeom>
          <a:solidFill>
            <a:srgbClr val="2E8B2E"/>
          </a:solidFill>
          <a:ln/>
        </p:spPr>
      </p:sp>
      <p:sp>
        <p:nvSpPr>
          <p:cNvPr id="4" name="Shape 2"/>
          <p:cNvSpPr/>
          <p:nvPr/>
        </p:nvSpPr>
        <p:spPr>
          <a:xfrm>
            <a:off x="0" y="4572000"/>
            <a:ext cx="201168" cy="2286000"/>
          </a:xfrm>
          <a:prstGeom prst="rect">
            <a:avLst/>
          </a:prstGeom>
          <a:solidFill>
            <a:srgbClr val="C8102E"/>
          </a:solidFill>
          <a:ln/>
        </p:spPr>
      </p:sp>
      <p:sp>
        <p:nvSpPr>
          <p:cNvPr id="5" name="Shape 3"/>
          <p:cNvSpPr/>
          <p:nvPr/>
        </p:nvSpPr>
        <p:spPr>
          <a:xfrm>
            <a:off x="566928" y="457200"/>
            <a:ext cx="566928" cy="566928"/>
          </a:xfrm>
          <a:prstGeom prst="ellipse">
            <a:avLst/>
          </a:prstGeom>
          <a:solidFill>
            <a:srgbClr val="2E8B2E"/>
          </a:solidFill>
          <a:ln/>
        </p:spPr>
      </p:sp>
      <p:pic>
        <p:nvPicPr>
          <p:cNvPr id="6" name="Image 0" descr="icons/flag.png">    </p:cNvPr>
          <p:cNvPicPr>
            <a:picLocks noChangeAspect="1"/>
          </p:cNvPicPr>
          <p:nvPr/>
        </p:nvPicPr>
        <p:blipFill>
          <a:blip r:embed="rId1"/>
          <a:stretch>
            <a:fillRect/>
          </a:stretch>
        </p:blipFill>
        <p:spPr>
          <a:xfrm>
            <a:off x="708660" y="598932"/>
            <a:ext cx="283464" cy="283464"/>
          </a:xfrm>
          <a:prstGeom prst="rect">
            <a:avLst/>
          </a:prstGeom>
        </p:spPr>
      </p:pic>
      <p:sp>
        <p:nvSpPr>
          <p:cNvPr id="7" name="Text 4"/>
          <p:cNvSpPr/>
          <p:nvPr/>
        </p:nvSpPr>
        <p:spPr>
          <a:xfrm>
            <a:off x="1280160" y="457200"/>
            <a:ext cx="10058400" cy="274320"/>
          </a:xfrm>
          <a:prstGeom prst="rect">
            <a:avLst/>
          </a:prstGeom>
          <a:noFill/>
          <a:ln/>
        </p:spPr>
        <p:txBody>
          <a:bodyPr wrap="square" lIns="0" tIns="0" rIns="0" bIns="0" rtlCol="0" anchor="ctr"/>
          <a:lstStyle/>
          <a:p>
            <a:pPr indent="0" marL="0">
              <a:buNone/>
            </a:pPr>
            <a:r>
              <a:rPr lang="en-US" sz="1100" b="1" spc="200" kern="0" dirty="0">
                <a:solidFill>
                  <a:srgbClr val="2E8B2E"/>
                </a:solidFill>
                <a:latin typeface="Calibri" pitchFamily="34" charset="0"/>
                <a:ea typeface="Calibri" pitchFamily="34" charset="-122"/>
                <a:cs typeface="Calibri" pitchFamily="34" charset="-120"/>
              </a:rPr>
              <a:t>SPÉCIFICITÉ ALGÉRIENNE</a:t>
            </a:r>
            <a:endParaRPr lang="en-US" sz="1100" dirty="0"/>
          </a:p>
        </p:txBody>
      </p:sp>
      <p:sp>
        <p:nvSpPr>
          <p:cNvPr id="8" name="Text 5"/>
          <p:cNvSpPr/>
          <p:nvPr/>
        </p:nvSpPr>
        <p:spPr>
          <a:xfrm>
            <a:off x="1280160" y="749808"/>
            <a:ext cx="10332720" cy="777240"/>
          </a:xfrm>
          <a:prstGeom prst="rect">
            <a:avLst/>
          </a:prstGeom>
          <a:noFill/>
          <a:ln/>
        </p:spPr>
        <p:txBody>
          <a:bodyPr wrap="square" lIns="0" tIns="0" rIns="0" bIns="0" rtlCol="0" anchor="ctr"/>
          <a:lstStyle/>
          <a:p>
            <a:pPr indent="0" marL="0">
              <a:lnSpc>
                <a:spcPct val="95000"/>
              </a:lnSpc>
              <a:buNone/>
            </a:pPr>
            <a:r>
              <a:rPr lang="en-US" sz="2600" b="1" dirty="0">
                <a:solidFill>
                  <a:srgbClr val="16284F"/>
                </a:solidFill>
                <a:latin typeface="Georgia" pitchFamily="34" charset="0"/>
                <a:ea typeface="Georgia" pitchFamily="34" charset="-122"/>
                <a:cs typeface="Georgia" pitchFamily="34" charset="-120"/>
              </a:rPr>
              <a:t>Q3 — cohérence devises et domiciliation bancaire</a:t>
            </a:r>
            <a:endParaRPr lang="en-US" sz="2600" dirty="0"/>
          </a:p>
        </p:txBody>
      </p:sp>
      <p:sp>
        <p:nvSpPr>
          <p:cNvPr id="9" name="Shape 6"/>
          <p:cNvSpPr/>
          <p:nvPr/>
        </p:nvSpPr>
        <p:spPr>
          <a:xfrm>
            <a:off x="548640" y="1783080"/>
            <a:ext cx="11091672" cy="1341120"/>
          </a:xfrm>
          <a:prstGeom prst="roundRect">
            <a:avLst>
              <a:gd name="adj" fmla="val 3409"/>
            </a:avLst>
          </a:prstGeom>
          <a:solidFill>
            <a:srgbClr val="F4F7FB"/>
          </a:solidFill>
          <a:ln w="12700">
            <a:solidFill>
              <a:srgbClr val="E2E9F2"/>
            </a:solidFill>
            <a:prstDash val="solid"/>
          </a:ln>
        </p:spPr>
      </p:sp>
      <p:sp>
        <p:nvSpPr>
          <p:cNvPr id="10" name="Shape 7"/>
          <p:cNvSpPr/>
          <p:nvPr/>
        </p:nvSpPr>
        <p:spPr>
          <a:xfrm>
            <a:off x="548640" y="1783080"/>
            <a:ext cx="64008" cy="1341120"/>
          </a:xfrm>
          <a:prstGeom prst="rect">
            <a:avLst/>
          </a:prstGeom>
          <a:solidFill>
            <a:srgbClr val="2E8B2E"/>
          </a:solidFill>
          <a:ln/>
        </p:spPr>
      </p:sp>
      <p:sp>
        <p:nvSpPr>
          <p:cNvPr id="11" name="Text 8"/>
          <p:cNvSpPr/>
          <p:nvPr/>
        </p:nvSpPr>
        <p:spPr>
          <a:xfrm>
            <a:off x="777240" y="1828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Domiciliation.  </a:t>
            </a:r>
            <a:pPr indent="0" marL="0">
              <a:lnSpc>
                <a:spcPct val="100000"/>
              </a:lnSpc>
              <a:buNone/>
            </a:pPr>
            <a:r>
              <a:rPr lang="en-US" sz="1200" dirty="0">
                <a:solidFill>
                  <a:srgbClr val="3A4458"/>
                </a:solidFill>
              </a:rPr>
              <a:t>Chaque importation d'aciers doit être domiciliée auprès d'une banque (règlement Banque d'Algérie 07-01) ; rapprocher les dossiers de domiciliation avec les entrées en stock.</a:t>
            </a:r>
            <a:endParaRPr lang="en-US" sz="1300" dirty="0"/>
          </a:p>
        </p:txBody>
      </p:sp>
      <p:sp>
        <p:nvSpPr>
          <p:cNvPr id="12" name="Shape 9"/>
          <p:cNvSpPr/>
          <p:nvPr/>
        </p:nvSpPr>
        <p:spPr>
          <a:xfrm>
            <a:off x="548640" y="3307080"/>
            <a:ext cx="11091672" cy="1341120"/>
          </a:xfrm>
          <a:prstGeom prst="roundRect">
            <a:avLst>
              <a:gd name="adj" fmla="val 3409"/>
            </a:avLst>
          </a:prstGeom>
          <a:solidFill>
            <a:srgbClr val="F4F7FB"/>
          </a:solidFill>
          <a:ln w="12700">
            <a:solidFill>
              <a:srgbClr val="E2E9F2"/>
            </a:solidFill>
            <a:prstDash val="solid"/>
          </a:ln>
        </p:spPr>
      </p:sp>
      <p:sp>
        <p:nvSpPr>
          <p:cNvPr id="13" name="Shape 10"/>
          <p:cNvSpPr/>
          <p:nvPr/>
        </p:nvSpPr>
        <p:spPr>
          <a:xfrm>
            <a:off x="548640" y="3307080"/>
            <a:ext cx="64008" cy="1341120"/>
          </a:xfrm>
          <a:prstGeom prst="rect">
            <a:avLst/>
          </a:prstGeom>
          <a:solidFill>
            <a:srgbClr val="2E8B2E"/>
          </a:solidFill>
          <a:ln/>
        </p:spPr>
      </p:sp>
      <p:sp>
        <p:nvSpPr>
          <p:cNvPr id="14" name="Text 11"/>
          <p:cNvSpPr/>
          <p:nvPr/>
        </p:nvSpPr>
        <p:spPr>
          <a:xfrm>
            <a:off x="777240" y="3352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Cohérence des flux.  </a:t>
            </a:r>
            <a:pPr indent="0" marL="0">
              <a:lnSpc>
                <a:spcPct val="100000"/>
              </a:lnSpc>
              <a:buNone/>
            </a:pPr>
            <a:r>
              <a:rPr lang="en-US" sz="1200" dirty="0">
                <a:solidFill>
                  <a:srgbClr val="3A4458"/>
                </a:solidFill>
              </a:rPr>
              <a:t>Réconcilier les flux physiques (réceptions) et les flux financiers (règlements en devises chez la BEA) : tout décalage doit être expliqué.</a:t>
            </a:r>
            <a:endParaRPr lang="en-US" sz="1300" dirty="0"/>
          </a:p>
        </p:txBody>
      </p:sp>
      <p:sp>
        <p:nvSpPr>
          <p:cNvPr id="15" name="Shape 12"/>
          <p:cNvSpPr/>
          <p:nvPr/>
        </p:nvSpPr>
        <p:spPr>
          <a:xfrm>
            <a:off x="548640" y="4831080"/>
            <a:ext cx="11091672" cy="1341120"/>
          </a:xfrm>
          <a:prstGeom prst="roundRect">
            <a:avLst>
              <a:gd name="adj" fmla="val 3409"/>
            </a:avLst>
          </a:prstGeom>
          <a:solidFill>
            <a:srgbClr val="F4F7FB"/>
          </a:solidFill>
          <a:ln w="12700">
            <a:solidFill>
              <a:srgbClr val="E2E9F2"/>
            </a:solidFill>
            <a:prstDash val="solid"/>
          </a:ln>
        </p:spPr>
      </p:sp>
      <p:sp>
        <p:nvSpPr>
          <p:cNvPr id="16" name="Shape 13"/>
          <p:cNvSpPr/>
          <p:nvPr/>
        </p:nvSpPr>
        <p:spPr>
          <a:xfrm>
            <a:off x="548640" y="4831080"/>
            <a:ext cx="64008" cy="1341120"/>
          </a:xfrm>
          <a:prstGeom prst="rect">
            <a:avLst/>
          </a:prstGeom>
          <a:solidFill>
            <a:srgbClr val="2E8B2E"/>
          </a:solidFill>
          <a:ln/>
        </p:spPr>
      </p:sp>
      <p:sp>
        <p:nvSpPr>
          <p:cNvPr id="17" name="Text 14"/>
          <p:cNvSpPr/>
          <p:nvPr/>
        </p:nvSpPr>
        <p:spPr>
          <a:xfrm>
            <a:off x="777240" y="4876800"/>
            <a:ext cx="10698480" cy="1249680"/>
          </a:xfrm>
          <a:prstGeom prst="rect">
            <a:avLst/>
          </a:prstGeom>
          <a:noFill/>
          <a:ln/>
        </p:spPr>
        <p:txBody>
          <a:bodyPr wrap="square" lIns="0" tIns="0" rIns="0" bIns="0" rtlCol="0" anchor="ctr"/>
          <a:lstStyle/>
          <a:p>
            <a:pPr indent="0" marL="0">
              <a:lnSpc>
                <a:spcPct val="100000"/>
              </a:lnSpc>
              <a:buNone/>
            </a:pPr>
            <a:r>
              <a:rPr lang="en-US" sz="1300" b="1" dirty="0">
                <a:solidFill>
                  <a:srgbClr val="2E8B2E"/>
                </a:solidFill>
              </a:rPr>
              <a:t>Conversion.  </a:t>
            </a:r>
            <a:pPr indent="0" marL="0">
              <a:lnSpc>
                <a:spcPct val="100000"/>
              </a:lnSpc>
              <a:buNone/>
            </a:pPr>
            <a:r>
              <a:rPr lang="en-US" sz="1200" dirty="0">
                <a:solidFill>
                  <a:srgbClr val="3A4458"/>
                </a:solidFill>
              </a:rPr>
              <a:t>Les dettes fournisseurs en devises liées à ces stocks sont converties au cours de clôture (Banque d'Algérie) ; écarts latents en 476/477, perte latente provisionnée (1515).</a:t>
            </a:r>
            <a:endParaRPr lang="en-US" sz="1300" dirty="0"/>
          </a:p>
        </p:txBody>
      </p:sp>
      <p:sp>
        <p:nvSpPr>
          <p:cNvPr id="18"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9"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20"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81</a:t>
            </a:r>
            <a:endParaRPr lang="en-US" sz="85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 8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Q4 — CRÉANCES À RISQUE (275 M)</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Contentieux (95 M) et secteur public (180 M)</a:t>
            </a:r>
            <a:endParaRPr lang="en-US" sz="2600" dirty="0"/>
          </a:p>
        </p:txBody>
      </p:sp>
      <p:sp>
        <p:nvSpPr>
          <p:cNvPr id="5" name="Shape 3"/>
          <p:cNvSpPr/>
          <p:nvPr/>
        </p:nvSpPr>
        <p:spPr>
          <a:xfrm>
            <a:off x="548640" y="1737360"/>
            <a:ext cx="6675120" cy="4434840"/>
          </a:xfrm>
          <a:prstGeom prst="roundRect">
            <a:avLst>
              <a:gd name="adj" fmla="val 1237"/>
            </a:avLst>
          </a:prstGeom>
          <a:solidFill>
            <a:srgbClr val="FFFFFF"/>
          </a:solidFill>
          <a:ln w="12700">
            <a:solidFill>
              <a:srgbClr val="E2E9F2"/>
            </a:solidFill>
            <a:prstDash val="solid"/>
          </a:ln>
        </p:spPr>
      </p:sp>
      <p:sp>
        <p:nvSpPr>
          <p:cNvPr id="6" name="Text 4"/>
          <p:cNvSpPr/>
          <p:nvPr/>
        </p:nvSpPr>
        <p:spPr>
          <a:xfrm>
            <a:off x="841248" y="1965960"/>
            <a:ext cx="6126480" cy="4023360"/>
          </a:xfrm>
          <a:prstGeom prst="rect">
            <a:avLst/>
          </a:prstGeom>
          <a:noFill/>
          <a:ln/>
        </p:spPr>
        <p:txBody>
          <a:bodyPr wrap="square" lIns="0" tIns="0" rIns="0" bIns="0" rtlCol="0" anchor="t"/>
          <a:lstStyle/>
          <a:p>
            <a:pPr indent="0" marL="0">
              <a:lnSpc>
                <a:spcPct val="102000"/>
              </a:lnSpc>
              <a:spcAft>
                <a:spcPts val="400"/>
              </a:spcAft>
              <a:buNone/>
            </a:pPr>
            <a:r>
              <a:rPr lang="en-US" sz="1400" b="1" dirty="0">
                <a:solidFill>
                  <a:srgbClr val="C8102E"/>
                </a:solidFill>
                <a:latin typeface="Georgia" pitchFamily="34" charset="0"/>
                <a:ea typeface="Georgia" pitchFamily="34" charset="-122"/>
                <a:cs typeface="Georgia" pitchFamily="34" charset="-120"/>
              </a:rPr>
              <a:t>Créances en contentieux — 95 M
</a:t>
            </a:r>
            <a:endParaRPr lang="en-US" sz="1400" dirty="0"/>
          </a:p>
          <a:p>
            <a:pPr indent="0" marL="0">
              <a:lnSpc>
                <a:spcPct val="102000"/>
              </a:lnSpc>
              <a:buNone/>
            </a:pPr>
            <a:r>
              <a:rPr lang="en-US" sz="1150" dirty="0">
                <a:solidFill>
                  <a:srgbClr val="3A4458"/>
                </a:solidFill>
              </a:rPr>
              <a:t>Circularisation des avocats (NAA 505 et NAA 501 §10) après autorisation du client de lever le secret professionnel. Provisionnement à 100 % ou 50 % selon l'opinion de l'avocat et l'état d'avancement de chaque dossier.
</a:t>
            </a:r>
            <a:endParaRPr lang="en-US" sz="1400" dirty="0"/>
          </a:p>
          <a:p>
            <a:pPr indent="0" marL="0">
              <a:lnSpc>
                <a:spcPct val="102000"/>
              </a:lnSpc>
              <a:spcAft>
                <a:spcPts val="400"/>
              </a:spcAft>
              <a:buNone/>
            </a:pPr>
            <a:r>
              <a:rPr lang="en-US" sz="1400" b="1" dirty="0">
                <a:solidFill>
                  <a:srgbClr val="2E8B2E"/>
                </a:solidFill>
                <a:latin typeface="Georgia" pitchFamily="34" charset="0"/>
                <a:ea typeface="Georgia" pitchFamily="34" charset="-122"/>
                <a:cs typeface="Georgia" pitchFamily="34" charset="-120"/>
              </a:rPr>
              <a:t>Créances secteur public — 180 M (SNVI, ENMTP)
</a:t>
            </a:r>
            <a:endParaRPr lang="en-US" sz="1400" dirty="0"/>
          </a:p>
          <a:p>
            <a:pPr indent="0" marL="0">
              <a:lnSpc>
                <a:spcPct val="102000"/>
              </a:lnSpc>
              <a:buNone/>
            </a:pPr>
            <a:r>
              <a:rPr lang="en-US" sz="1150" dirty="0">
                <a:solidFill>
                  <a:srgbClr val="3A4458"/>
                </a:solidFill>
              </a:rPr>
              <a:t>Confirmation directe des administrations / EPE débitrices. Vérification des marchés (décret exécutif 15-247), des PV de réception. Barème de provisionnement adapté au risque public.</a:t>
            </a:r>
            <a:endParaRPr lang="en-US" sz="1400" dirty="0"/>
          </a:p>
        </p:txBody>
      </p:sp>
      <p:sp>
        <p:nvSpPr>
          <p:cNvPr id="7" name="Shape 5"/>
          <p:cNvSpPr/>
          <p:nvPr/>
        </p:nvSpPr>
        <p:spPr>
          <a:xfrm>
            <a:off x="7406640" y="1737360"/>
            <a:ext cx="4233672" cy="4434840"/>
          </a:xfrm>
          <a:prstGeom prst="roundRect">
            <a:avLst>
              <a:gd name="adj" fmla="val 1296"/>
            </a:avLst>
          </a:prstGeom>
          <a:solidFill>
            <a:srgbClr val="16284F"/>
          </a:solidFill>
          <a:ln/>
        </p:spPr>
      </p:sp>
      <p:sp>
        <p:nvSpPr>
          <p:cNvPr id="8" name="Text 6"/>
          <p:cNvSpPr/>
          <p:nvPr/>
        </p:nvSpPr>
        <p:spPr>
          <a:xfrm>
            <a:off x="7680960" y="1965960"/>
            <a:ext cx="3657600" cy="640080"/>
          </a:xfrm>
          <a:prstGeom prst="rect">
            <a:avLst/>
          </a:prstGeom>
          <a:noFill/>
          <a:ln/>
        </p:spPr>
        <p:txBody>
          <a:bodyPr wrap="square" lIns="0" tIns="0" rIns="0" bIns="0" rtlCol="0" anchor="t"/>
          <a:lstStyle/>
          <a:p>
            <a:pPr indent="0" marL="0">
              <a:lnSpc>
                <a:spcPct val="95000"/>
              </a:lnSpc>
              <a:buNone/>
            </a:pPr>
            <a:r>
              <a:rPr lang="en-US" sz="1450" b="1" dirty="0">
                <a:solidFill>
                  <a:srgbClr val="C9A24B"/>
                </a:solidFill>
                <a:latin typeface="Georgia" pitchFamily="34" charset="0"/>
                <a:ea typeface="Georgia" pitchFamily="34" charset="-122"/>
                <a:cs typeface="Georgia" pitchFamily="34" charset="-120"/>
              </a:rPr>
              <a:t>Provisionnement public</a:t>
            </a:r>
            <a:endParaRPr lang="en-US" sz="1450" dirty="0"/>
          </a:p>
        </p:txBody>
      </p:sp>
      <p:sp>
        <p:nvSpPr>
          <p:cNvPr id="9" name="Text 7"/>
          <p:cNvSpPr/>
          <p:nvPr/>
        </p:nvSpPr>
        <p:spPr>
          <a:xfrm>
            <a:off x="7680960" y="2697480"/>
            <a:ext cx="3703320" cy="3291840"/>
          </a:xfrm>
          <a:prstGeom prst="rect">
            <a:avLst/>
          </a:prstGeom>
          <a:noFill/>
          <a:ln/>
        </p:spPr>
        <p:txBody>
          <a:bodyPr wrap="square" lIns="0" tIns="0" rIns="0" bIns="0" rtlCol="0" anchor="t"/>
          <a:lstStyle/>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Pas de provision en deçà de 12 mois de retard (recouvrement quasi certain).</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10 à 25 % entre 12 et 24 mois.</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Au-delà : appréciation au cas par cas selon les diligences.</a:t>
            </a:r>
            <a:endParaRPr lang="en-US" sz="1150" dirty="0"/>
          </a:p>
          <a:p>
            <a:pPr marL="177800" indent="-177800">
              <a:spcAft>
                <a:spcPts val="800"/>
              </a:spcAft>
              <a:buSzPct val="100000"/>
              <a:buChar char="▪"/>
            </a:pPr>
            <a:r>
              <a:rPr lang="en-US" sz="1150" dirty="0">
                <a:solidFill>
                  <a:srgbClr val="DCE6F4"/>
                </a:solidFill>
                <a:latin typeface="Calibri" pitchFamily="34" charset="0"/>
                <a:ea typeface="Calibri" pitchFamily="34" charset="-122"/>
                <a:cs typeface="Calibri" pitchFamily="34" charset="-120"/>
              </a:rPr>
              <a:t>Revue des événements subséquents (encaissements après clôture).</a:t>
            </a:r>
            <a:endParaRPr lang="en-US" sz="1150" dirty="0"/>
          </a:p>
        </p:txBody>
      </p:sp>
      <p:sp>
        <p:nvSpPr>
          <p:cNvPr id="10" name="Text 8"/>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1" name="Text 9"/>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12" name="Text 10"/>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82</a:t>
            </a:r>
            <a:endParaRPr lang="en-US" sz="85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 8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Q5 — TRÉSORERIE (165 M, 6 BANQUES)</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Circularisation bancaire et comptes en devises</a:t>
            </a:r>
            <a:endParaRPr lang="en-US" sz="2600" dirty="0"/>
          </a:p>
        </p:txBody>
      </p:sp>
      <p:sp>
        <p:nvSpPr>
          <p:cNvPr id="5" name="Shape 3"/>
          <p:cNvSpPr/>
          <p:nvPr/>
        </p:nvSpPr>
        <p:spPr>
          <a:xfrm>
            <a:off x="548640" y="1783080"/>
            <a:ext cx="5408676" cy="2103120"/>
          </a:xfrm>
          <a:prstGeom prst="roundRect">
            <a:avLst>
              <a:gd name="adj" fmla="val 2174"/>
            </a:avLst>
          </a:prstGeom>
          <a:solidFill>
            <a:srgbClr val="F4F7FB"/>
          </a:solidFill>
          <a:ln w="12700">
            <a:solidFill>
              <a:srgbClr val="E2E9F2"/>
            </a:solidFill>
            <a:prstDash val="solid"/>
          </a:ln>
        </p:spPr>
      </p:sp>
      <p:sp>
        <p:nvSpPr>
          <p:cNvPr id="6" name="Shape 4"/>
          <p:cNvSpPr/>
          <p:nvPr/>
        </p:nvSpPr>
        <p:spPr>
          <a:xfrm>
            <a:off x="713232" y="2583180"/>
            <a:ext cx="502920" cy="502920"/>
          </a:xfrm>
          <a:prstGeom prst="ellipse">
            <a:avLst/>
          </a:prstGeom>
          <a:solidFill>
            <a:srgbClr val="16284F"/>
          </a:solidFill>
          <a:ln/>
        </p:spPr>
      </p:sp>
      <p:sp>
        <p:nvSpPr>
          <p:cNvPr id="7" name="Text 5"/>
          <p:cNvSpPr/>
          <p:nvPr/>
        </p:nvSpPr>
        <p:spPr>
          <a:xfrm>
            <a:off x="713232"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1</a:t>
            </a:r>
            <a:endParaRPr lang="en-US" sz="1700" dirty="0"/>
          </a:p>
        </p:txBody>
      </p:sp>
      <p:sp>
        <p:nvSpPr>
          <p:cNvPr id="8" name="Text 6"/>
          <p:cNvSpPr/>
          <p:nvPr/>
        </p:nvSpPr>
        <p:spPr>
          <a:xfrm>
            <a:off x="1325880"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Circularisation des 6 banques
</a:t>
            </a:r>
            <a:endParaRPr lang="en-US" sz="1250" dirty="0"/>
          </a:p>
          <a:p>
            <a:pPr indent="0" marL="0">
              <a:lnSpc>
                <a:spcPct val="98000"/>
              </a:lnSpc>
              <a:buNone/>
            </a:pPr>
            <a:r>
              <a:rPr lang="en-US" sz="1050" dirty="0">
                <a:solidFill>
                  <a:srgbClr val="3A4458"/>
                </a:solidFill>
              </a:rPr>
              <a:t>BEA, BNA, CPA, BNP Paribas El Djazaïr, BADR, Société Générale Algérie : soldes en DA et en devises, engagements donnés (cautions, lettres de crédit), reçus (lignes de crédit), nantissements, comptes inactifs.</a:t>
            </a:r>
            <a:endParaRPr lang="en-US" sz="1250" dirty="0"/>
          </a:p>
        </p:txBody>
      </p:sp>
      <p:sp>
        <p:nvSpPr>
          <p:cNvPr id="9" name="Shape 7"/>
          <p:cNvSpPr/>
          <p:nvPr/>
        </p:nvSpPr>
        <p:spPr>
          <a:xfrm>
            <a:off x="548640" y="4069080"/>
            <a:ext cx="5408676" cy="2103120"/>
          </a:xfrm>
          <a:prstGeom prst="roundRect">
            <a:avLst>
              <a:gd name="adj" fmla="val 2174"/>
            </a:avLst>
          </a:prstGeom>
          <a:solidFill>
            <a:srgbClr val="F4F7FB"/>
          </a:solidFill>
          <a:ln w="12700">
            <a:solidFill>
              <a:srgbClr val="E2E9F2"/>
            </a:solidFill>
            <a:prstDash val="solid"/>
          </a:ln>
        </p:spPr>
      </p:sp>
      <p:sp>
        <p:nvSpPr>
          <p:cNvPr id="10" name="Shape 8"/>
          <p:cNvSpPr/>
          <p:nvPr/>
        </p:nvSpPr>
        <p:spPr>
          <a:xfrm>
            <a:off x="713232" y="4869180"/>
            <a:ext cx="502920" cy="502920"/>
          </a:xfrm>
          <a:prstGeom prst="ellipse">
            <a:avLst/>
          </a:prstGeom>
          <a:solidFill>
            <a:srgbClr val="0C7C8C"/>
          </a:solidFill>
          <a:ln/>
        </p:spPr>
      </p:sp>
      <p:sp>
        <p:nvSpPr>
          <p:cNvPr id="11" name="Text 9"/>
          <p:cNvSpPr/>
          <p:nvPr/>
        </p:nvSpPr>
        <p:spPr>
          <a:xfrm>
            <a:off x="713232"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2</a:t>
            </a:r>
            <a:endParaRPr lang="en-US" sz="1700" dirty="0"/>
          </a:p>
        </p:txBody>
      </p:sp>
      <p:sp>
        <p:nvSpPr>
          <p:cNvPr id="12" name="Text 10"/>
          <p:cNvSpPr/>
          <p:nvPr/>
        </p:nvSpPr>
        <p:spPr>
          <a:xfrm>
            <a:off x="1325880"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Spécificité linguistique
</a:t>
            </a:r>
            <a:endParaRPr lang="en-US" sz="1250" dirty="0"/>
          </a:p>
          <a:p>
            <a:pPr indent="0" marL="0">
              <a:lnSpc>
                <a:spcPct val="98000"/>
              </a:lnSpc>
              <a:buNone/>
            </a:pPr>
            <a:r>
              <a:rPr lang="en-US" sz="1050" dirty="0">
                <a:solidFill>
                  <a:srgbClr val="3A4458"/>
                </a:solidFill>
              </a:rPr>
              <a:t>Demandes bilingues (FR/AR) pour les banques publiques ; format FR standard pour les banques privées.</a:t>
            </a:r>
            <a:endParaRPr lang="en-US" sz="1250" dirty="0"/>
          </a:p>
        </p:txBody>
      </p:sp>
      <p:sp>
        <p:nvSpPr>
          <p:cNvPr id="13" name="Shape 11"/>
          <p:cNvSpPr/>
          <p:nvPr/>
        </p:nvSpPr>
        <p:spPr>
          <a:xfrm>
            <a:off x="6231636" y="1783080"/>
            <a:ext cx="5408676" cy="2103120"/>
          </a:xfrm>
          <a:prstGeom prst="roundRect">
            <a:avLst>
              <a:gd name="adj" fmla="val 2174"/>
            </a:avLst>
          </a:prstGeom>
          <a:solidFill>
            <a:srgbClr val="F4F7FB"/>
          </a:solidFill>
          <a:ln w="12700">
            <a:solidFill>
              <a:srgbClr val="E2E9F2"/>
            </a:solidFill>
            <a:prstDash val="solid"/>
          </a:ln>
        </p:spPr>
      </p:sp>
      <p:sp>
        <p:nvSpPr>
          <p:cNvPr id="14" name="Shape 12"/>
          <p:cNvSpPr/>
          <p:nvPr/>
        </p:nvSpPr>
        <p:spPr>
          <a:xfrm>
            <a:off x="6396228" y="2583180"/>
            <a:ext cx="502920" cy="502920"/>
          </a:xfrm>
          <a:prstGeom prst="ellipse">
            <a:avLst/>
          </a:prstGeom>
          <a:solidFill>
            <a:srgbClr val="0B5FA5"/>
          </a:solidFill>
          <a:ln/>
        </p:spPr>
      </p:sp>
      <p:sp>
        <p:nvSpPr>
          <p:cNvPr id="15" name="Text 13"/>
          <p:cNvSpPr/>
          <p:nvPr/>
        </p:nvSpPr>
        <p:spPr>
          <a:xfrm>
            <a:off x="6396228" y="2583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3</a:t>
            </a:r>
            <a:endParaRPr lang="en-US" sz="1700" dirty="0"/>
          </a:p>
        </p:txBody>
      </p:sp>
      <p:sp>
        <p:nvSpPr>
          <p:cNvPr id="16" name="Text 14"/>
          <p:cNvSpPr/>
          <p:nvPr/>
        </p:nvSpPr>
        <p:spPr>
          <a:xfrm>
            <a:off x="7008876" y="1828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Comptes en devises (BEA)
</a:t>
            </a:r>
            <a:endParaRPr lang="en-US" sz="1250" dirty="0"/>
          </a:p>
          <a:p>
            <a:pPr indent="0" marL="0">
              <a:lnSpc>
                <a:spcPct val="98000"/>
              </a:lnSpc>
              <a:buNone/>
            </a:pPr>
            <a:r>
              <a:rPr lang="en-US" sz="1050" dirty="0">
                <a:solidFill>
                  <a:srgbClr val="3A4458"/>
                </a:solidFill>
              </a:rPr>
              <a:t>Reconstitution des flux EUR/USD, examen des domiciliations, conversion au cours de clôture (Banque d'Algérie).</a:t>
            </a:r>
            <a:endParaRPr lang="en-US" sz="1250" dirty="0"/>
          </a:p>
        </p:txBody>
      </p:sp>
      <p:sp>
        <p:nvSpPr>
          <p:cNvPr id="17" name="Shape 15"/>
          <p:cNvSpPr/>
          <p:nvPr/>
        </p:nvSpPr>
        <p:spPr>
          <a:xfrm>
            <a:off x="6231636" y="4069080"/>
            <a:ext cx="5408676" cy="2103120"/>
          </a:xfrm>
          <a:prstGeom prst="roundRect">
            <a:avLst>
              <a:gd name="adj" fmla="val 2174"/>
            </a:avLst>
          </a:prstGeom>
          <a:solidFill>
            <a:srgbClr val="F4F7FB"/>
          </a:solidFill>
          <a:ln w="12700">
            <a:solidFill>
              <a:srgbClr val="E2E9F2"/>
            </a:solidFill>
            <a:prstDash val="solid"/>
          </a:ln>
        </p:spPr>
      </p:sp>
      <p:sp>
        <p:nvSpPr>
          <p:cNvPr id="18" name="Shape 16"/>
          <p:cNvSpPr/>
          <p:nvPr/>
        </p:nvSpPr>
        <p:spPr>
          <a:xfrm>
            <a:off x="6396228" y="4869180"/>
            <a:ext cx="502920" cy="502920"/>
          </a:xfrm>
          <a:prstGeom prst="ellipse">
            <a:avLst/>
          </a:prstGeom>
          <a:solidFill>
            <a:srgbClr val="2E8B2E"/>
          </a:solidFill>
          <a:ln/>
        </p:spPr>
      </p:sp>
      <p:sp>
        <p:nvSpPr>
          <p:cNvPr id="19" name="Text 17"/>
          <p:cNvSpPr/>
          <p:nvPr/>
        </p:nvSpPr>
        <p:spPr>
          <a:xfrm>
            <a:off x="6396228" y="4869180"/>
            <a:ext cx="502920" cy="502920"/>
          </a:xfrm>
          <a:prstGeom prst="rect">
            <a:avLst/>
          </a:prstGeom>
          <a:noFill/>
          <a:ln/>
        </p:spPr>
        <p:txBody>
          <a:bodyPr wrap="square" lIns="0" tIns="0" rIns="0" bIns="0" rtlCol="0" anchor="ctr"/>
          <a:lstStyle/>
          <a:p>
            <a:pPr algn="ctr" indent="0" marL="0">
              <a:buNone/>
            </a:pPr>
            <a:r>
              <a:rPr lang="en-US" sz="1700" b="1" dirty="0">
                <a:solidFill>
                  <a:srgbClr val="FFFFFF"/>
                </a:solidFill>
                <a:latin typeface="Georgia" pitchFamily="34" charset="0"/>
                <a:ea typeface="Georgia" pitchFamily="34" charset="-122"/>
                <a:cs typeface="Georgia" pitchFamily="34" charset="-120"/>
              </a:rPr>
              <a:t>4</a:t>
            </a:r>
            <a:endParaRPr lang="en-US" sz="1700" dirty="0"/>
          </a:p>
        </p:txBody>
      </p:sp>
      <p:sp>
        <p:nvSpPr>
          <p:cNvPr id="20" name="Text 18"/>
          <p:cNvSpPr/>
          <p:nvPr/>
        </p:nvSpPr>
        <p:spPr>
          <a:xfrm>
            <a:off x="7008876" y="4114800"/>
            <a:ext cx="4494276" cy="2011680"/>
          </a:xfrm>
          <a:prstGeom prst="rect">
            <a:avLst/>
          </a:prstGeom>
          <a:noFill/>
          <a:ln/>
        </p:spPr>
        <p:txBody>
          <a:bodyPr wrap="square" lIns="0" tIns="0" rIns="0" bIns="0" rtlCol="0" anchor="ctr"/>
          <a:lstStyle/>
          <a:p>
            <a:pPr indent="0" marL="0">
              <a:lnSpc>
                <a:spcPct val="98000"/>
              </a:lnSpc>
              <a:spcAft>
                <a:spcPts val="200"/>
              </a:spcAft>
              <a:buNone/>
            </a:pPr>
            <a:r>
              <a:rPr lang="en-US" sz="1250" b="1" dirty="0">
                <a:solidFill>
                  <a:srgbClr val="16284F"/>
                </a:solidFill>
              </a:rPr>
              <a:t>Écarts de change
</a:t>
            </a:r>
            <a:endParaRPr lang="en-US" sz="1250" dirty="0"/>
          </a:p>
          <a:p>
            <a:pPr indent="0" marL="0">
              <a:lnSpc>
                <a:spcPct val="98000"/>
              </a:lnSpc>
              <a:buNone/>
            </a:pPr>
            <a:r>
              <a:rPr lang="en-US" sz="1050" dirty="0">
                <a:solidFill>
                  <a:srgbClr val="3A4458"/>
                </a:solidFill>
              </a:rPr>
              <a:t>Réalisés : comptes 766/666 ; latents : 477 (gain) / 476 (perte) ; provision pour perte de change : compte 1515 ; reporting Banque d'Algérie.</a:t>
            </a:r>
            <a:endParaRPr lang="en-US" sz="1250" dirty="0"/>
          </a:p>
        </p:txBody>
      </p:sp>
      <p:sp>
        <p:nvSpPr>
          <p:cNvPr id="21" name="Text 1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2" name="Text 2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23" name="Text 2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83</a:t>
            </a:r>
            <a:endParaRPr lang="en-US" sz="85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 85">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indent="0" marL="0">
              <a:buNone/>
            </a:pPr>
            <a:r>
              <a:rPr lang="en-US" sz="1100" b="1" spc="200" kern="0" dirty="0">
                <a:solidFill>
                  <a:srgbClr val="C9A24B"/>
                </a:solidFill>
                <a:latin typeface="Calibri" pitchFamily="34" charset="0"/>
                <a:ea typeface="Calibri" pitchFamily="34" charset="-122"/>
                <a:cs typeface="Calibri" pitchFamily="34" charset="-120"/>
              </a:rPr>
              <a:t>CAS DE SYNTHÈSE — L'ESSENTIEL</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indent="0" marL="0">
              <a:buNone/>
            </a:pPr>
            <a:r>
              <a:rPr lang="en-US" sz="2700" b="1" dirty="0">
                <a:solidFill>
                  <a:srgbClr val="FFFFFF"/>
                </a:solidFill>
                <a:latin typeface="Georgia" pitchFamily="34" charset="0"/>
                <a:ea typeface="Georgia" pitchFamily="34" charset="-122"/>
                <a:cs typeface="Georgia" pitchFamily="34" charset="-120"/>
              </a:rPr>
              <a:t>Ce que le dossier SOMITECH met en lumière</a:t>
            </a:r>
            <a:endParaRPr lang="en-US" sz="2700" dirty="0"/>
          </a:p>
        </p:txBody>
      </p:sp>
      <p:sp>
        <p:nvSpPr>
          <p:cNvPr id="5" name="Shape 3"/>
          <p:cNvSpPr/>
          <p:nvPr/>
        </p:nvSpPr>
        <p:spPr>
          <a:xfrm>
            <a:off x="548640" y="2103120"/>
            <a:ext cx="3514344" cy="2377440"/>
          </a:xfrm>
          <a:prstGeom prst="roundRect">
            <a:avLst>
              <a:gd name="adj" fmla="val 2692"/>
            </a:avLst>
          </a:prstGeom>
          <a:solidFill>
            <a:srgbClr val="1E3A6E"/>
          </a:solidFill>
          <a:ln w="12700">
            <a:solidFill>
              <a:srgbClr val="2C4980"/>
            </a:solidFill>
            <a:prstDash val="solid"/>
          </a:ln>
        </p:spPr>
      </p:sp>
      <p:sp>
        <p:nvSpPr>
          <p:cNvPr id="6" name="Text 4"/>
          <p:cNvSpPr/>
          <p:nvPr/>
        </p:nvSpPr>
        <p:spPr>
          <a:xfrm>
            <a:off x="548640" y="2331720"/>
            <a:ext cx="3514344" cy="1097280"/>
          </a:xfrm>
          <a:prstGeom prst="rect">
            <a:avLst/>
          </a:prstGeom>
          <a:noFill/>
          <a:ln/>
        </p:spPr>
        <p:txBody>
          <a:bodyPr wrap="square" lIns="0" tIns="0" rIns="0" bIns="0" rtlCol="0" anchor="ctr"/>
          <a:lstStyle/>
          <a:p>
            <a:pPr algn="ctr" indent="0" marL="0">
              <a:buNone/>
            </a:pPr>
            <a:r>
              <a:rPr lang="en-US" sz="3800" b="1" dirty="0">
                <a:solidFill>
                  <a:srgbClr val="16284F"/>
                </a:solidFill>
                <a:latin typeface="Georgia" pitchFamily="34" charset="0"/>
                <a:ea typeface="Georgia" pitchFamily="34" charset="-122"/>
                <a:cs typeface="Georgia" pitchFamily="34" charset="-120"/>
              </a:rPr>
              <a:t>20 → 5</a:t>
            </a:r>
            <a:endParaRPr lang="en-US" sz="3800" dirty="0"/>
          </a:p>
        </p:txBody>
      </p:sp>
      <p:sp>
        <p:nvSpPr>
          <p:cNvPr id="7" name="Text 5"/>
          <p:cNvSpPr/>
          <p:nvPr/>
        </p:nvSpPr>
        <p:spPr>
          <a:xfrm>
            <a:off x="731520"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DCE6F4"/>
                </a:solidFill>
                <a:latin typeface="Calibri" pitchFamily="34" charset="0"/>
                <a:ea typeface="Calibri" pitchFamily="34" charset="-122"/>
                <a:cs typeface="Calibri" pitchFamily="34" charset="-120"/>
              </a:rPr>
              <a:t>tous les comptes d'actif audités de façon intégrée</a:t>
            </a:r>
            <a:endParaRPr lang="en-US" sz="1250" dirty="0"/>
          </a:p>
        </p:txBody>
      </p:sp>
      <p:sp>
        <p:nvSpPr>
          <p:cNvPr id="8" name="Shape 6"/>
          <p:cNvSpPr/>
          <p:nvPr/>
        </p:nvSpPr>
        <p:spPr>
          <a:xfrm>
            <a:off x="4337304" y="2103120"/>
            <a:ext cx="3514344" cy="2377440"/>
          </a:xfrm>
          <a:prstGeom prst="roundRect">
            <a:avLst>
              <a:gd name="adj" fmla="val 2692"/>
            </a:avLst>
          </a:prstGeom>
          <a:solidFill>
            <a:srgbClr val="1E3A6E"/>
          </a:solidFill>
          <a:ln w="12700">
            <a:solidFill>
              <a:srgbClr val="2C4980"/>
            </a:solidFill>
            <a:prstDash val="solid"/>
          </a:ln>
        </p:spPr>
      </p:sp>
      <p:sp>
        <p:nvSpPr>
          <p:cNvPr id="9" name="Text 7"/>
          <p:cNvSpPr/>
          <p:nvPr/>
        </p:nvSpPr>
        <p:spPr>
          <a:xfrm>
            <a:off x="4337304" y="2331720"/>
            <a:ext cx="3514344" cy="1097280"/>
          </a:xfrm>
          <a:prstGeom prst="rect">
            <a:avLst/>
          </a:prstGeom>
          <a:noFill/>
          <a:ln/>
        </p:spPr>
        <p:txBody>
          <a:bodyPr wrap="square" lIns="0" tIns="0" rIns="0" bIns="0" rtlCol="0" anchor="ctr"/>
          <a:lstStyle/>
          <a:p>
            <a:pPr algn="ctr" indent="0" marL="0">
              <a:buNone/>
            </a:pPr>
            <a:r>
              <a:rPr lang="en-US" sz="4000" b="1" dirty="0">
                <a:solidFill>
                  <a:srgbClr val="C9A24B"/>
                </a:solidFill>
                <a:latin typeface="Georgia" pitchFamily="34" charset="0"/>
                <a:ea typeface="Georgia" pitchFamily="34" charset="-122"/>
                <a:cs typeface="Georgia" pitchFamily="34" charset="-120"/>
              </a:rPr>
              <a:t>10 M</a:t>
            </a:r>
            <a:endParaRPr lang="en-US" sz="4000" dirty="0"/>
          </a:p>
        </p:txBody>
      </p:sp>
      <p:sp>
        <p:nvSpPr>
          <p:cNvPr id="10" name="Text 8"/>
          <p:cNvSpPr/>
          <p:nvPr/>
        </p:nvSpPr>
        <p:spPr>
          <a:xfrm>
            <a:off x="4520184"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DCE6F4"/>
                </a:solidFill>
                <a:latin typeface="Calibri" pitchFamily="34" charset="0"/>
                <a:ea typeface="Calibri" pitchFamily="34" charset="-122"/>
                <a:cs typeface="Calibri" pitchFamily="34" charset="-120"/>
              </a:rPr>
              <a:t>seuil de signification : filtre de toutes les décisions</a:t>
            </a:r>
            <a:endParaRPr lang="en-US" sz="1250" dirty="0"/>
          </a:p>
        </p:txBody>
      </p:sp>
      <p:sp>
        <p:nvSpPr>
          <p:cNvPr id="11" name="Shape 9"/>
          <p:cNvSpPr/>
          <p:nvPr/>
        </p:nvSpPr>
        <p:spPr>
          <a:xfrm>
            <a:off x="8125968" y="2103120"/>
            <a:ext cx="3514344" cy="2377440"/>
          </a:xfrm>
          <a:prstGeom prst="roundRect">
            <a:avLst>
              <a:gd name="adj" fmla="val 2692"/>
            </a:avLst>
          </a:prstGeom>
          <a:solidFill>
            <a:srgbClr val="1E3A6E"/>
          </a:solidFill>
          <a:ln w="12700">
            <a:solidFill>
              <a:srgbClr val="2C4980"/>
            </a:solidFill>
            <a:prstDash val="solid"/>
          </a:ln>
        </p:spPr>
      </p:sp>
      <p:sp>
        <p:nvSpPr>
          <p:cNvPr id="12" name="Text 10"/>
          <p:cNvSpPr/>
          <p:nvPr/>
        </p:nvSpPr>
        <p:spPr>
          <a:xfrm>
            <a:off x="8125968" y="2331720"/>
            <a:ext cx="3514344" cy="1097280"/>
          </a:xfrm>
          <a:prstGeom prst="rect">
            <a:avLst/>
          </a:prstGeom>
          <a:noFill/>
          <a:ln/>
        </p:spPr>
        <p:txBody>
          <a:bodyPr wrap="square" lIns="0" tIns="0" rIns="0" bIns="0" rtlCol="0" anchor="ctr"/>
          <a:lstStyle/>
          <a:p>
            <a:pPr algn="ctr" indent="0" marL="0">
              <a:buNone/>
            </a:pPr>
            <a:r>
              <a:rPr lang="en-US" sz="3000" b="1" dirty="0">
                <a:solidFill>
                  <a:srgbClr val="2E8B2E"/>
                </a:solidFill>
                <a:latin typeface="Georgia" pitchFamily="34" charset="0"/>
                <a:ea typeface="Georgia" pitchFamily="34" charset="-122"/>
                <a:cs typeface="Georgia" pitchFamily="34" charset="-120"/>
              </a:rPr>
              <a:t>SCF + IAS</a:t>
            </a:r>
            <a:endParaRPr lang="en-US" sz="3000" dirty="0"/>
          </a:p>
        </p:txBody>
      </p:sp>
      <p:sp>
        <p:nvSpPr>
          <p:cNvPr id="13" name="Text 11"/>
          <p:cNvSpPr/>
          <p:nvPr/>
        </p:nvSpPr>
        <p:spPr>
          <a:xfrm>
            <a:off x="8308848" y="3429000"/>
            <a:ext cx="3148584" cy="914400"/>
          </a:xfrm>
          <a:prstGeom prst="rect">
            <a:avLst/>
          </a:prstGeom>
          <a:noFill/>
          <a:ln/>
        </p:spPr>
        <p:txBody>
          <a:bodyPr wrap="square" lIns="0" tIns="0" rIns="0" bIns="0" rtlCol="0" anchor="t"/>
          <a:lstStyle/>
          <a:p>
            <a:pPr algn="ctr" indent="0" marL="0">
              <a:lnSpc>
                <a:spcPct val="100000"/>
              </a:lnSpc>
              <a:buNone/>
            </a:pPr>
            <a:r>
              <a:rPr lang="en-US" sz="1250" dirty="0">
                <a:solidFill>
                  <a:srgbClr val="DCE6F4"/>
                </a:solidFill>
                <a:latin typeface="Calibri" pitchFamily="34" charset="0"/>
                <a:ea typeface="Calibri" pitchFamily="34" charset="-122"/>
                <a:cs typeface="Calibri" pitchFamily="34" charset="-120"/>
              </a:rPr>
              <a:t>référentiel national articulé aux normes internationales</a:t>
            </a:r>
            <a:endParaRPr lang="en-US" sz="1250" dirty="0"/>
          </a:p>
        </p:txBody>
      </p:sp>
      <p:sp>
        <p:nvSpPr>
          <p:cNvPr id="14" name="Shape 12"/>
          <p:cNvSpPr/>
          <p:nvPr/>
        </p:nvSpPr>
        <p:spPr>
          <a:xfrm>
            <a:off x="548640" y="4800600"/>
            <a:ext cx="11091672" cy="1325880"/>
          </a:xfrm>
          <a:prstGeom prst="roundRect">
            <a:avLst>
              <a:gd name="adj" fmla="val 3448"/>
            </a:avLst>
          </a:prstGeom>
          <a:solidFill>
            <a:srgbClr val="1E3A6E"/>
          </a:solidFill>
          <a:ln w="12700">
            <a:solidFill>
              <a:srgbClr val="2C4980"/>
            </a:solidFill>
            <a:prstDash val="solid"/>
          </a:ln>
        </p:spPr>
      </p:sp>
      <p:sp>
        <p:nvSpPr>
          <p:cNvPr id="15" name="Text 13"/>
          <p:cNvSpPr/>
          <p:nvPr/>
        </p:nvSpPr>
        <p:spPr>
          <a:xfrm>
            <a:off x="868680" y="4937760"/>
            <a:ext cx="10469880" cy="1051560"/>
          </a:xfrm>
          <a:prstGeom prst="rect">
            <a:avLst/>
          </a:prstGeom>
          <a:noFill/>
          <a:ln/>
        </p:spPr>
        <p:txBody>
          <a:bodyPr wrap="square" lIns="0" tIns="0" rIns="0" bIns="0" rtlCol="0" anchor="ctr"/>
          <a:lstStyle/>
          <a:p>
            <a:pPr indent="0" marL="0">
              <a:lnSpc>
                <a:spcPct val="105000"/>
              </a:lnSpc>
              <a:buNone/>
            </a:pPr>
            <a:r>
              <a:rPr lang="en-US" sz="1250" dirty="0">
                <a:solidFill>
                  <a:srgbClr val="E4EBF6"/>
                </a:solidFill>
                <a:latin typeface="Calibri" pitchFamily="34" charset="0"/>
                <a:ea typeface="Calibri" pitchFamily="34" charset="-122"/>
                <a:cs typeface="Calibri" pitchFamily="34" charset="-120"/>
              </a:rPr>
              <a:t>L'audit des actifs n'est pas une succession de tests isolés : c'est une démarche cohérente où chaque outil (36 à 47) éclaire une assertion. Le jugement professionnel du CAC, ancré dans le SCF et les NAA, fait la synthèse.</a:t>
            </a:r>
            <a:endParaRPr lang="en-US" sz="1250" dirty="0"/>
          </a:p>
        </p:txBody>
      </p:sp>
      <p:sp>
        <p:nvSpPr>
          <p:cNvPr id="16" name="Text 14"/>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7" name="Text 15"/>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18" name="Text 16"/>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84</a:t>
            </a:r>
            <a:endParaRPr lang="en-US" sz="85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Slide 8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QUIZZ DE FIN DE JOURNÉE — 15 QCM</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Vérifiez vos acquis (1/2)</a:t>
            </a:r>
            <a:endParaRPr lang="en-US" sz="2600" dirty="0"/>
          </a:p>
        </p:txBody>
      </p:sp>
      <p:sp>
        <p:nvSpPr>
          <p:cNvPr id="5" name="Shape 3"/>
          <p:cNvSpPr/>
          <p:nvPr/>
        </p:nvSpPr>
        <p:spPr>
          <a:xfrm>
            <a:off x="548640" y="1783080"/>
            <a:ext cx="11091672" cy="458343"/>
          </a:xfrm>
          <a:prstGeom prst="roundRect">
            <a:avLst>
              <a:gd name="adj" fmla="val 7980"/>
            </a:avLst>
          </a:prstGeom>
          <a:solidFill>
            <a:srgbClr val="FFFFFF"/>
          </a:solidFill>
          <a:ln w="10160">
            <a:solidFill>
              <a:srgbClr val="E2E9F2"/>
            </a:solidFill>
            <a:prstDash val="solid"/>
          </a:ln>
        </p:spPr>
      </p:sp>
      <p:sp>
        <p:nvSpPr>
          <p:cNvPr id="6" name="Text 4"/>
          <p:cNvSpPr/>
          <p:nvPr/>
        </p:nvSpPr>
        <p:spPr>
          <a:xfrm>
            <a:off x="685800" y="1783080"/>
            <a:ext cx="640080" cy="458343"/>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Q1</a:t>
            </a:r>
            <a:endParaRPr lang="en-US" sz="1200" dirty="0"/>
          </a:p>
        </p:txBody>
      </p:sp>
      <p:sp>
        <p:nvSpPr>
          <p:cNvPr id="7" name="Text 5"/>
          <p:cNvSpPr/>
          <p:nvPr/>
        </p:nvSpPr>
        <p:spPr>
          <a:xfrm>
            <a:off x="1371600" y="1783080"/>
            <a:ext cx="6035040" cy="458343"/>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Conditions d'activation des frais de développement ?</a:t>
            </a:r>
            <a:endParaRPr lang="en-US" sz="1100" dirty="0"/>
          </a:p>
        </p:txBody>
      </p:sp>
      <p:pic>
        <p:nvPicPr>
          <p:cNvPr id="8" name="Image 0" descr="icons/check_green.png">    </p:cNvPr>
          <p:cNvPicPr>
            <a:picLocks noChangeAspect="1"/>
          </p:cNvPicPr>
          <p:nvPr/>
        </p:nvPicPr>
        <p:blipFill>
          <a:blip r:embed="rId1"/>
          <a:stretch>
            <a:fillRect/>
          </a:stretch>
        </p:blipFill>
        <p:spPr>
          <a:xfrm>
            <a:off x="7635240" y="1911668"/>
            <a:ext cx="201168" cy="201168"/>
          </a:xfrm>
          <a:prstGeom prst="rect">
            <a:avLst/>
          </a:prstGeom>
        </p:spPr>
      </p:pic>
      <p:sp>
        <p:nvSpPr>
          <p:cNvPr id="9" name="Text 6"/>
          <p:cNvSpPr/>
          <p:nvPr/>
        </p:nvSpPr>
        <p:spPr>
          <a:xfrm>
            <a:off x="7955280" y="1783080"/>
            <a:ext cx="3566160" cy="458343"/>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6 critères cumulatifs (IAS 38)</a:t>
            </a:r>
            <a:endParaRPr lang="en-US" sz="1050" dirty="0"/>
          </a:p>
        </p:txBody>
      </p:sp>
      <p:sp>
        <p:nvSpPr>
          <p:cNvPr id="10" name="Shape 7"/>
          <p:cNvSpPr/>
          <p:nvPr/>
        </p:nvSpPr>
        <p:spPr>
          <a:xfrm>
            <a:off x="548640" y="2351151"/>
            <a:ext cx="11091672" cy="458343"/>
          </a:xfrm>
          <a:prstGeom prst="roundRect">
            <a:avLst>
              <a:gd name="adj" fmla="val 7980"/>
            </a:avLst>
          </a:prstGeom>
          <a:solidFill>
            <a:srgbClr val="F4F7FB"/>
          </a:solidFill>
          <a:ln w="10160">
            <a:solidFill>
              <a:srgbClr val="E2E9F2"/>
            </a:solidFill>
            <a:prstDash val="solid"/>
          </a:ln>
        </p:spPr>
      </p:sp>
      <p:sp>
        <p:nvSpPr>
          <p:cNvPr id="11" name="Text 8"/>
          <p:cNvSpPr/>
          <p:nvPr/>
        </p:nvSpPr>
        <p:spPr>
          <a:xfrm>
            <a:off x="685800" y="2351151"/>
            <a:ext cx="640080" cy="458343"/>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Q2</a:t>
            </a:r>
            <a:endParaRPr lang="en-US" sz="1200" dirty="0"/>
          </a:p>
        </p:txBody>
      </p:sp>
      <p:sp>
        <p:nvSpPr>
          <p:cNvPr id="12" name="Text 9"/>
          <p:cNvSpPr/>
          <p:nvPr/>
        </p:nvSpPr>
        <p:spPr>
          <a:xfrm>
            <a:off x="1371600" y="2351151"/>
            <a:ext cx="6035040" cy="458343"/>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Les frais de recherche sont…</a:t>
            </a:r>
            <a:endParaRPr lang="en-US" sz="1100" dirty="0"/>
          </a:p>
        </p:txBody>
      </p:sp>
      <p:pic>
        <p:nvPicPr>
          <p:cNvPr id="13" name="Image 1" descr="icons/check_green.png">    </p:cNvPr>
          <p:cNvPicPr>
            <a:picLocks noChangeAspect="1"/>
          </p:cNvPicPr>
          <p:nvPr/>
        </p:nvPicPr>
        <p:blipFill>
          <a:blip r:embed="rId2"/>
          <a:stretch>
            <a:fillRect/>
          </a:stretch>
        </p:blipFill>
        <p:spPr>
          <a:xfrm>
            <a:off x="7635240" y="2479739"/>
            <a:ext cx="201168" cy="201168"/>
          </a:xfrm>
          <a:prstGeom prst="rect">
            <a:avLst/>
          </a:prstGeom>
        </p:spPr>
      </p:pic>
      <p:sp>
        <p:nvSpPr>
          <p:cNvPr id="14" name="Text 10"/>
          <p:cNvSpPr/>
          <p:nvPr/>
        </p:nvSpPr>
        <p:spPr>
          <a:xfrm>
            <a:off x="7955280" y="2351151"/>
            <a:ext cx="3566160" cy="458343"/>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toujours comptabilisés en charges</a:t>
            </a:r>
            <a:endParaRPr lang="en-US" sz="1050" dirty="0"/>
          </a:p>
        </p:txBody>
      </p:sp>
      <p:sp>
        <p:nvSpPr>
          <p:cNvPr id="15" name="Shape 11"/>
          <p:cNvSpPr/>
          <p:nvPr/>
        </p:nvSpPr>
        <p:spPr>
          <a:xfrm>
            <a:off x="548640" y="2919222"/>
            <a:ext cx="11091672" cy="458343"/>
          </a:xfrm>
          <a:prstGeom prst="roundRect">
            <a:avLst>
              <a:gd name="adj" fmla="val 7980"/>
            </a:avLst>
          </a:prstGeom>
          <a:solidFill>
            <a:srgbClr val="FFFFFF"/>
          </a:solidFill>
          <a:ln w="10160">
            <a:solidFill>
              <a:srgbClr val="E2E9F2"/>
            </a:solidFill>
            <a:prstDash val="solid"/>
          </a:ln>
        </p:spPr>
      </p:sp>
      <p:sp>
        <p:nvSpPr>
          <p:cNvPr id="16" name="Text 12"/>
          <p:cNvSpPr/>
          <p:nvPr/>
        </p:nvSpPr>
        <p:spPr>
          <a:xfrm>
            <a:off x="685800" y="2919222"/>
            <a:ext cx="640080" cy="458343"/>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Q3</a:t>
            </a:r>
            <a:endParaRPr lang="en-US" sz="1200" dirty="0"/>
          </a:p>
        </p:txBody>
      </p:sp>
      <p:sp>
        <p:nvSpPr>
          <p:cNvPr id="17" name="Text 13"/>
          <p:cNvSpPr/>
          <p:nvPr/>
        </p:nvSpPr>
        <p:spPr>
          <a:xfrm>
            <a:off x="1371600" y="2919222"/>
            <a:ext cx="6035040" cy="458343"/>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Réévaluation des immobilisations : base SCF ?</a:t>
            </a:r>
            <a:endParaRPr lang="en-US" sz="1100" dirty="0"/>
          </a:p>
        </p:txBody>
      </p:sp>
      <p:pic>
        <p:nvPicPr>
          <p:cNvPr id="18" name="Image 2" descr="icons/check_green.png">    </p:cNvPr>
          <p:cNvPicPr>
            <a:picLocks noChangeAspect="1"/>
          </p:cNvPicPr>
          <p:nvPr/>
        </p:nvPicPr>
        <p:blipFill>
          <a:blip r:embed="rId3"/>
          <a:stretch>
            <a:fillRect/>
          </a:stretch>
        </p:blipFill>
        <p:spPr>
          <a:xfrm>
            <a:off x="7635240" y="3047810"/>
            <a:ext cx="201168" cy="201168"/>
          </a:xfrm>
          <a:prstGeom prst="rect">
            <a:avLst/>
          </a:prstGeom>
        </p:spPr>
      </p:pic>
      <p:sp>
        <p:nvSpPr>
          <p:cNvPr id="19" name="Text 14"/>
          <p:cNvSpPr/>
          <p:nvPr/>
        </p:nvSpPr>
        <p:spPr>
          <a:xfrm>
            <a:off x="7955280" y="2919222"/>
            <a:ext cx="3566160" cy="458343"/>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article 37 du SCF</a:t>
            </a:r>
            <a:endParaRPr lang="en-US" sz="1050" dirty="0"/>
          </a:p>
        </p:txBody>
      </p:sp>
      <p:sp>
        <p:nvSpPr>
          <p:cNvPr id="20" name="Shape 15"/>
          <p:cNvSpPr/>
          <p:nvPr/>
        </p:nvSpPr>
        <p:spPr>
          <a:xfrm>
            <a:off x="548640" y="3487293"/>
            <a:ext cx="11091672" cy="458343"/>
          </a:xfrm>
          <a:prstGeom prst="roundRect">
            <a:avLst>
              <a:gd name="adj" fmla="val 7980"/>
            </a:avLst>
          </a:prstGeom>
          <a:solidFill>
            <a:srgbClr val="F4F7FB"/>
          </a:solidFill>
          <a:ln w="10160">
            <a:solidFill>
              <a:srgbClr val="E2E9F2"/>
            </a:solidFill>
            <a:prstDash val="solid"/>
          </a:ln>
        </p:spPr>
      </p:sp>
      <p:sp>
        <p:nvSpPr>
          <p:cNvPr id="21" name="Text 16"/>
          <p:cNvSpPr/>
          <p:nvPr/>
        </p:nvSpPr>
        <p:spPr>
          <a:xfrm>
            <a:off x="685800" y="3487293"/>
            <a:ext cx="640080" cy="458343"/>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Q4</a:t>
            </a:r>
            <a:endParaRPr lang="en-US" sz="1200" dirty="0"/>
          </a:p>
        </p:txBody>
      </p:sp>
      <p:sp>
        <p:nvSpPr>
          <p:cNvPr id="22" name="Text 17"/>
          <p:cNvSpPr/>
          <p:nvPr/>
        </p:nvSpPr>
        <p:spPr>
          <a:xfrm>
            <a:off x="1371600" y="3487293"/>
            <a:ext cx="6035040" cy="458343"/>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Compte révélateur d'immo. passées en charges ?</a:t>
            </a:r>
            <a:endParaRPr lang="en-US" sz="1100" dirty="0"/>
          </a:p>
        </p:txBody>
      </p:sp>
      <p:pic>
        <p:nvPicPr>
          <p:cNvPr id="23" name="Image 3" descr="icons/check_green.png">    </p:cNvPr>
          <p:cNvPicPr>
            <a:picLocks noChangeAspect="1"/>
          </p:cNvPicPr>
          <p:nvPr/>
        </p:nvPicPr>
        <p:blipFill>
          <a:blip r:embed="rId4"/>
          <a:stretch>
            <a:fillRect/>
          </a:stretch>
        </p:blipFill>
        <p:spPr>
          <a:xfrm>
            <a:off x="7635240" y="3615881"/>
            <a:ext cx="201168" cy="201168"/>
          </a:xfrm>
          <a:prstGeom prst="rect">
            <a:avLst/>
          </a:prstGeom>
        </p:spPr>
      </p:pic>
      <p:sp>
        <p:nvSpPr>
          <p:cNvPr id="24" name="Text 18"/>
          <p:cNvSpPr/>
          <p:nvPr/>
        </p:nvSpPr>
        <p:spPr>
          <a:xfrm>
            <a:off x="7955280" y="3487293"/>
            <a:ext cx="3566160" cy="458343"/>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compte 615 (entretien et réparations)</a:t>
            </a:r>
            <a:endParaRPr lang="en-US" sz="1050" dirty="0"/>
          </a:p>
        </p:txBody>
      </p:sp>
      <p:sp>
        <p:nvSpPr>
          <p:cNvPr id="25" name="Shape 19"/>
          <p:cNvSpPr/>
          <p:nvPr/>
        </p:nvSpPr>
        <p:spPr>
          <a:xfrm>
            <a:off x="548640" y="4055364"/>
            <a:ext cx="11091672" cy="458343"/>
          </a:xfrm>
          <a:prstGeom prst="roundRect">
            <a:avLst>
              <a:gd name="adj" fmla="val 7980"/>
            </a:avLst>
          </a:prstGeom>
          <a:solidFill>
            <a:srgbClr val="FFFFFF"/>
          </a:solidFill>
          <a:ln w="10160">
            <a:solidFill>
              <a:srgbClr val="E2E9F2"/>
            </a:solidFill>
            <a:prstDash val="solid"/>
          </a:ln>
        </p:spPr>
      </p:sp>
      <p:sp>
        <p:nvSpPr>
          <p:cNvPr id="26" name="Text 20"/>
          <p:cNvSpPr/>
          <p:nvPr/>
        </p:nvSpPr>
        <p:spPr>
          <a:xfrm>
            <a:off x="685800" y="4055364"/>
            <a:ext cx="640080" cy="458343"/>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Q5</a:t>
            </a:r>
            <a:endParaRPr lang="en-US" sz="1200" dirty="0"/>
          </a:p>
        </p:txBody>
      </p:sp>
      <p:sp>
        <p:nvSpPr>
          <p:cNvPr id="27" name="Text 21"/>
          <p:cNvSpPr/>
          <p:nvPr/>
        </p:nvSpPr>
        <p:spPr>
          <a:xfrm>
            <a:off x="1371600" y="4055364"/>
            <a:ext cx="6035040" cy="458343"/>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Méthode de valorisation des stocks interdite ?</a:t>
            </a:r>
            <a:endParaRPr lang="en-US" sz="1100" dirty="0"/>
          </a:p>
        </p:txBody>
      </p:sp>
      <p:pic>
        <p:nvPicPr>
          <p:cNvPr id="28" name="Image 4" descr="icons/check_green.png">    </p:cNvPr>
          <p:cNvPicPr>
            <a:picLocks noChangeAspect="1"/>
          </p:cNvPicPr>
          <p:nvPr/>
        </p:nvPicPr>
        <p:blipFill>
          <a:blip r:embed="rId5"/>
          <a:stretch>
            <a:fillRect/>
          </a:stretch>
        </p:blipFill>
        <p:spPr>
          <a:xfrm>
            <a:off x="7635240" y="4183951"/>
            <a:ext cx="201168" cy="201168"/>
          </a:xfrm>
          <a:prstGeom prst="rect">
            <a:avLst/>
          </a:prstGeom>
        </p:spPr>
      </p:pic>
      <p:sp>
        <p:nvSpPr>
          <p:cNvPr id="29" name="Text 22"/>
          <p:cNvSpPr/>
          <p:nvPr/>
        </p:nvSpPr>
        <p:spPr>
          <a:xfrm>
            <a:off x="7955280" y="4055364"/>
            <a:ext cx="3566160" cy="458343"/>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LIFO (dernier entré, premier sorti)</a:t>
            </a:r>
            <a:endParaRPr lang="en-US" sz="1050" dirty="0"/>
          </a:p>
        </p:txBody>
      </p:sp>
      <p:sp>
        <p:nvSpPr>
          <p:cNvPr id="30" name="Shape 23"/>
          <p:cNvSpPr/>
          <p:nvPr/>
        </p:nvSpPr>
        <p:spPr>
          <a:xfrm>
            <a:off x="548640" y="4623435"/>
            <a:ext cx="11091672" cy="458343"/>
          </a:xfrm>
          <a:prstGeom prst="roundRect">
            <a:avLst>
              <a:gd name="adj" fmla="val 7980"/>
            </a:avLst>
          </a:prstGeom>
          <a:solidFill>
            <a:srgbClr val="F4F7FB"/>
          </a:solidFill>
          <a:ln w="10160">
            <a:solidFill>
              <a:srgbClr val="E2E9F2"/>
            </a:solidFill>
            <a:prstDash val="solid"/>
          </a:ln>
        </p:spPr>
      </p:sp>
      <p:sp>
        <p:nvSpPr>
          <p:cNvPr id="31" name="Text 24"/>
          <p:cNvSpPr/>
          <p:nvPr/>
        </p:nvSpPr>
        <p:spPr>
          <a:xfrm>
            <a:off x="685800" y="4623435"/>
            <a:ext cx="640080" cy="458343"/>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Q6</a:t>
            </a:r>
            <a:endParaRPr lang="en-US" sz="1200" dirty="0"/>
          </a:p>
        </p:txBody>
      </p:sp>
      <p:sp>
        <p:nvSpPr>
          <p:cNvPr id="32" name="Text 25"/>
          <p:cNvSpPr/>
          <p:nvPr/>
        </p:nvSpPr>
        <p:spPr>
          <a:xfrm>
            <a:off x="1371600" y="4623435"/>
            <a:ext cx="6035040" cy="458343"/>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Stocks en transit / non encore reçus ?</a:t>
            </a:r>
            <a:endParaRPr lang="en-US" sz="1100" dirty="0"/>
          </a:p>
        </p:txBody>
      </p:sp>
      <p:pic>
        <p:nvPicPr>
          <p:cNvPr id="33" name="Image 5" descr="icons/check_green.png">    </p:cNvPr>
          <p:cNvPicPr>
            <a:picLocks noChangeAspect="1"/>
          </p:cNvPicPr>
          <p:nvPr/>
        </p:nvPicPr>
        <p:blipFill>
          <a:blip r:embed="rId6"/>
          <a:stretch>
            <a:fillRect/>
          </a:stretch>
        </p:blipFill>
        <p:spPr>
          <a:xfrm>
            <a:off x="7635240" y="4752022"/>
            <a:ext cx="201168" cy="201168"/>
          </a:xfrm>
          <a:prstGeom prst="rect">
            <a:avLst/>
          </a:prstGeom>
        </p:spPr>
      </p:pic>
      <p:sp>
        <p:nvSpPr>
          <p:cNvPr id="34" name="Text 26"/>
          <p:cNvSpPr/>
          <p:nvPr/>
        </p:nvSpPr>
        <p:spPr>
          <a:xfrm>
            <a:off x="7955280" y="4623435"/>
            <a:ext cx="3566160" cy="458343"/>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compte 32</a:t>
            </a:r>
            <a:endParaRPr lang="en-US" sz="1050" dirty="0"/>
          </a:p>
        </p:txBody>
      </p:sp>
      <p:sp>
        <p:nvSpPr>
          <p:cNvPr id="35" name="Shape 27"/>
          <p:cNvSpPr/>
          <p:nvPr/>
        </p:nvSpPr>
        <p:spPr>
          <a:xfrm>
            <a:off x="548640" y="5191506"/>
            <a:ext cx="11091672" cy="458343"/>
          </a:xfrm>
          <a:prstGeom prst="roundRect">
            <a:avLst>
              <a:gd name="adj" fmla="val 7980"/>
            </a:avLst>
          </a:prstGeom>
          <a:solidFill>
            <a:srgbClr val="FFFFFF"/>
          </a:solidFill>
          <a:ln w="10160">
            <a:solidFill>
              <a:srgbClr val="E2E9F2"/>
            </a:solidFill>
            <a:prstDash val="solid"/>
          </a:ln>
        </p:spPr>
      </p:sp>
      <p:sp>
        <p:nvSpPr>
          <p:cNvPr id="36" name="Text 28"/>
          <p:cNvSpPr/>
          <p:nvPr/>
        </p:nvSpPr>
        <p:spPr>
          <a:xfrm>
            <a:off x="685800" y="5191506"/>
            <a:ext cx="640080" cy="458343"/>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Q7</a:t>
            </a:r>
            <a:endParaRPr lang="en-US" sz="1200" dirty="0"/>
          </a:p>
        </p:txBody>
      </p:sp>
      <p:sp>
        <p:nvSpPr>
          <p:cNvPr id="37" name="Text 29"/>
          <p:cNvSpPr/>
          <p:nvPr/>
        </p:nvSpPr>
        <p:spPr>
          <a:xfrm>
            <a:off x="1371600" y="5191506"/>
            <a:ext cx="6035040" cy="458343"/>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Règle d'évaluation des stocks à la clôture ?</a:t>
            </a:r>
            <a:endParaRPr lang="en-US" sz="1100" dirty="0"/>
          </a:p>
        </p:txBody>
      </p:sp>
      <p:pic>
        <p:nvPicPr>
          <p:cNvPr id="38" name="Image 6" descr="icons/check_green.png">    </p:cNvPr>
          <p:cNvPicPr>
            <a:picLocks noChangeAspect="1"/>
          </p:cNvPicPr>
          <p:nvPr/>
        </p:nvPicPr>
        <p:blipFill>
          <a:blip r:embed="rId7"/>
          <a:stretch>
            <a:fillRect/>
          </a:stretch>
        </p:blipFill>
        <p:spPr>
          <a:xfrm>
            <a:off x="7635240" y="5320094"/>
            <a:ext cx="201168" cy="201168"/>
          </a:xfrm>
          <a:prstGeom prst="rect">
            <a:avLst/>
          </a:prstGeom>
        </p:spPr>
      </p:pic>
      <p:sp>
        <p:nvSpPr>
          <p:cNvPr id="39" name="Text 30"/>
          <p:cNvSpPr/>
          <p:nvPr/>
        </p:nvSpPr>
        <p:spPr>
          <a:xfrm>
            <a:off x="7955280" y="5191506"/>
            <a:ext cx="3566160" cy="458343"/>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le plus bas du coût et de la VNR</a:t>
            </a:r>
            <a:endParaRPr lang="en-US" sz="1050" dirty="0"/>
          </a:p>
        </p:txBody>
      </p:sp>
      <p:sp>
        <p:nvSpPr>
          <p:cNvPr id="40" name="Shape 31"/>
          <p:cNvSpPr/>
          <p:nvPr/>
        </p:nvSpPr>
        <p:spPr>
          <a:xfrm>
            <a:off x="548640" y="5759577"/>
            <a:ext cx="11091672" cy="458343"/>
          </a:xfrm>
          <a:prstGeom prst="roundRect">
            <a:avLst>
              <a:gd name="adj" fmla="val 7980"/>
            </a:avLst>
          </a:prstGeom>
          <a:solidFill>
            <a:srgbClr val="F4F7FB"/>
          </a:solidFill>
          <a:ln w="10160">
            <a:solidFill>
              <a:srgbClr val="E2E9F2"/>
            </a:solidFill>
            <a:prstDash val="solid"/>
          </a:ln>
        </p:spPr>
      </p:sp>
      <p:sp>
        <p:nvSpPr>
          <p:cNvPr id="41" name="Text 32"/>
          <p:cNvSpPr/>
          <p:nvPr/>
        </p:nvSpPr>
        <p:spPr>
          <a:xfrm>
            <a:off x="685800" y="5759577"/>
            <a:ext cx="640080" cy="458343"/>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Q8</a:t>
            </a:r>
            <a:endParaRPr lang="en-US" sz="1200" dirty="0"/>
          </a:p>
        </p:txBody>
      </p:sp>
      <p:sp>
        <p:nvSpPr>
          <p:cNvPr id="42" name="Text 33"/>
          <p:cNvSpPr/>
          <p:nvPr/>
        </p:nvSpPr>
        <p:spPr>
          <a:xfrm>
            <a:off x="1371600" y="5759577"/>
            <a:ext cx="6035040" cy="458343"/>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Provision pour perte de change latente ?</a:t>
            </a:r>
            <a:endParaRPr lang="en-US" sz="1100" dirty="0"/>
          </a:p>
        </p:txBody>
      </p:sp>
      <p:pic>
        <p:nvPicPr>
          <p:cNvPr id="43" name="Image 7" descr="icons/check_green.png">    </p:cNvPr>
          <p:cNvPicPr>
            <a:picLocks noChangeAspect="1"/>
          </p:cNvPicPr>
          <p:nvPr/>
        </p:nvPicPr>
        <p:blipFill>
          <a:blip r:embed="rId8"/>
          <a:stretch>
            <a:fillRect/>
          </a:stretch>
        </p:blipFill>
        <p:spPr>
          <a:xfrm>
            <a:off x="7635240" y="5888165"/>
            <a:ext cx="201168" cy="201168"/>
          </a:xfrm>
          <a:prstGeom prst="rect">
            <a:avLst/>
          </a:prstGeom>
        </p:spPr>
      </p:pic>
      <p:sp>
        <p:nvSpPr>
          <p:cNvPr id="44" name="Text 34"/>
          <p:cNvSpPr/>
          <p:nvPr/>
        </p:nvSpPr>
        <p:spPr>
          <a:xfrm>
            <a:off x="7955280" y="5759577"/>
            <a:ext cx="3566160" cy="458343"/>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compte 1515</a:t>
            </a:r>
            <a:endParaRPr lang="en-US" sz="1050" dirty="0"/>
          </a:p>
        </p:txBody>
      </p:sp>
      <p:sp>
        <p:nvSpPr>
          <p:cNvPr id="45" name="Text 3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46" name="Text 3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Quizz</a:t>
            </a:r>
            <a:endParaRPr lang="en-US" sz="750" dirty="0"/>
          </a:p>
        </p:txBody>
      </p:sp>
      <p:sp>
        <p:nvSpPr>
          <p:cNvPr id="47" name="Text 3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85</a:t>
            </a:r>
            <a:endParaRPr lang="en-US" sz="85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Slide 8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QUIZZ DE FIN DE JOURNÉE — 15 QCM</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Vérifiez vos acquis (2/2)</a:t>
            </a:r>
            <a:endParaRPr lang="en-US" sz="2600" dirty="0"/>
          </a:p>
        </p:txBody>
      </p:sp>
      <p:sp>
        <p:nvSpPr>
          <p:cNvPr id="5" name="Shape 3"/>
          <p:cNvSpPr/>
          <p:nvPr/>
        </p:nvSpPr>
        <p:spPr>
          <a:xfrm>
            <a:off x="548640" y="1783080"/>
            <a:ext cx="11091672" cy="531658"/>
          </a:xfrm>
          <a:prstGeom prst="roundRect">
            <a:avLst>
              <a:gd name="adj" fmla="val 6880"/>
            </a:avLst>
          </a:prstGeom>
          <a:solidFill>
            <a:srgbClr val="FFFFFF"/>
          </a:solidFill>
          <a:ln w="10160">
            <a:solidFill>
              <a:srgbClr val="E2E9F2"/>
            </a:solidFill>
            <a:prstDash val="solid"/>
          </a:ln>
        </p:spPr>
      </p:sp>
      <p:sp>
        <p:nvSpPr>
          <p:cNvPr id="6" name="Text 4"/>
          <p:cNvSpPr/>
          <p:nvPr/>
        </p:nvSpPr>
        <p:spPr>
          <a:xfrm>
            <a:off x="685800" y="1783080"/>
            <a:ext cx="731520" cy="531658"/>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Q9</a:t>
            </a:r>
            <a:endParaRPr lang="en-US" sz="1200" dirty="0"/>
          </a:p>
        </p:txBody>
      </p:sp>
      <p:sp>
        <p:nvSpPr>
          <p:cNvPr id="7" name="Text 5"/>
          <p:cNvSpPr/>
          <p:nvPr/>
        </p:nvSpPr>
        <p:spPr>
          <a:xfrm>
            <a:off x="1463040" y="1783080"/>
            <a:ext cx="5943600" cy="531658"/>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Outil de validation des créances clients ?</a:t>
            </a:r>
            <a:endParaRPr lang="en-US" sz="1100" dirty="0"/>
          </a:p>
        </p:txBody>
      </p:sp>
      <p:pic>
        <p:nvPicPr>
          <p:cNvPr id="8" name="Image 0" descr="icons/check_green.png">    </p:cNvPr>
          <p:cNvPicPr>
            <a:picLocks noChangeAspect="1"/>
          </p:cNvPicPr>
          <p:nvPr/>
        </p:nvPicPr>
        <p:blipFill>
          <a:blip r:embed="rId1"/>
          <a:stretch>
            <a:fillRect/>
          </a:stretch>
        </p:blipFill>
        <p:spPr>
          <a:xfrm>
            <a:off x="7635240" y="1939181"/>
            <a:ext cx="219456" cy="219456"/>
          </a:xfrm>
          <a:prstGeom prst="rect">
            <a:avLst/>
          </a:prstGeom>
        </p:spPr>
      </p:pic>
      <p:sp>
        <p:nvSpPr>
          <p:cNvPr id="9" name="Text 6"/>
          <p:cNvSpPr/>
          <p:nvPr/>
        </p:nvSpPr>
        <p:spPr>
          <a:xfrm>
            <a:off x="7973568" y="1783080"/>
            <a:ext cx="3566160" cy="531658"/>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circularisation (confirmation directe)</a:t>
            </a:r>
            <a:endParaRPr lang="en-US" sz="1050" dirty="0"/>
          </a:p>
        </p:txBody>
      </p:sp>
      <p:sp>
        <p:nvSpPr>
          <p:cNvPr id="10" name="Shape 7"/>
          <p:cNvSpPr/>
          <p:nvPr/>
        </p:nvSpPr>
        <p:spPr>
          <a:xfrm>
            <a:off x="548640" y="2433610"/>
            <a:ext cx="11091672" cy="531658"/>
          </a:xfrm>
          <a:prstGeom prst="roundRect">
            <a:avLst>
              <a:gd name="adj" fmla="val 6880"/>
            </a:avLst>
          </a:prstGeom>
          <a:solidFill>
            <a:srgbClr val="F4F7FB"/>
          </a:solidFill>
          <a:ln w="10160">
            <a:solidFill>
              <a:srgbClr val="E2E9F2"/>
            </a:solidFill>
            <a:prstDash val="solid"/>
          </a:ln>
        </p:spPr>
      </p:sp>
      <p:sp>
        <p:nvSpPr>
          <p:cNvPr id="11" name="Text 8"/>
          <p:cNvSpPr/>
          <p:nvPr/>
        </p:nvSpPr>
        <p:spPr>
          <a:xfrm>
            <a:off x="685800" y="2433610"/>
            <a:ext cx="731520" cy="531658"/>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Q10</a:t>
            </a:r>
            <a:endParaRPr lang="en-US" sz="1200" dirty="0"/>
          </a:p>
        </p:txBody>
      </p:sp>
      <p:sp>
        <p:nvSpPr>
          <p:cNvPr id="12" name="Text 9"/>
          <p:cNvSpPr/>
          <p:nvPr/>
        </p:nvSpPr>
        <p:spPr>
          <a:xfrm>
            <a:off x="1463040" y="2433610"/>
            <a:ext cx="5943600" cy="531658"/>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Norme d'assistance à l'inventaire physique ?</a:t>
            </a:r>
            <a:endParaRPr lang="en-US" sz="1100" dirty="0"/>
          </a:p>
        </p:txBody>
      </p:sp>
      <p:pic>
        <p:nvPicPr>
          <p:cNvPr id="13" name="Image 1" descr="icons/check_green.png">    </p:cNvPr>
          <p:cNvPicPr>
            <a:picLocks noChangeAspect="1"/>
          </p:cNvPicPr>
          <p:nvPr/>
        </p:nvPicPr>
        <p:blipFill>
          <a:blip r:embed="rId2"/>
          <a:stretch>
            <a:fillRect/>
          </a:stretch>
        </p:blipFill>
        <p:spPr>
          <a:xfrm>
            <a:off x="7635240" y="2589711"/>
            <a:ext cx="219456" cy="219456"/>
          </a:xfrm>
          <a:prstGeom prst="rect">
            <a:avLst/>
          </a:prstGeom>
        </p:spPr>
      </p:pic>
      <p:sp>
        <p:nvSpPr>
          <p:cNvPr id="14" name="Text 10"/>
          <p:cNvSpPr/>
          <p:nvPr/>
        </p:nvSpPr>
        <p:spPr>
          <a:xfrm>
            <a:off x="7973568" y="2433610"/>
            <a:ext cx="3566160" cy="531658"/>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NAA 501</a:t>
            </a:r>
            <a:endParaRPr lang="en-US" sz="1050" dirty="0"/>
          </a:p>
        </p:txBody>
      </p:sp>
      <p:sp>
        <p:nvSpPr>
          <p:cNvPr id="15" name="Shape 11"/>
          <p:cNvSpPr/>
          <p:nvPr/>
        </p:nvSpPr>
        <p:spPr>
          <a:xfrm>
            <a:off x="548640" y="3084141"/>
            <a:ext cx="11091672" cy="531658"/>
          </a:xfrm>
          <a:prstGeom prst="roundRect">
            <a:avLst>
              <a:gd name="adj" fmla="val 6880"/>
            </a:avLst>
          </a:prstGeom>
          <a:solidFill>
            <a:srgbClr val="FFFFFF"/>
          </a:solidFill>
          <a:ln w="10160">
            <a:solidFill>
              <a:srgbClr val="E2E9F2"/>
            </a:solidFill>
            <a:prstDash val="solid"/>
          </a:ln>
        </p:spPr>
      </p:sp>
      <p:sp>
        <p:nvSpPr>
          <p:cNvPr id="16" name="Text 12"/>
          <p:cNvSpPr/>
          <p:nvPr/>
        </p:nvSpPr>
        <p:spPr>
          <a:xfrm>
            <a:off x="685800" y="3084141"/>
            <a:ext cx="731520" cy="531658"/>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Q11</a:t>
            </a:r>
            <a:endParaRPr lang="en-US" sz="1200" dirty="0"/>
          </a:p>
        </p:txBody>
      </p:sp>
      <p:sp>
        <p:nvSpPr>
          <p:cNvPr id="17" name="Text 13"/>
          <p:cNvSpPr/>
          <p:nvPr/>
        </p:nvSpPr>
        <p:spPr>
          <a:xfrm>
            <a:off x="1463040" y="3084141"/>
            <a:ext cx="5943600" cy="531658"/>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Norme de confirmation des tiers externes ?</a:t>
            </a:r>
            <a:endParaRPr lang="en-US" sz="1100" dirty="0"/>
          </a:p>
        </p:txBody>
      </p:sp>
      <p:pic>
        <p:nvPicPr>
          <p:cNvPr id="18" name="Image 2" descr="icons/check_green.png">    </p:cNvPr>
          <p:cNvPicPr>
            <a:picLocks noChangeAspect="1"/>
          </p:cNvPicPr>
          <p:nvPr/>
        </p:nvPicPr>
        <p:blipFill>
          <a:blip r:embed="rId3"/>
          <a:stretch>
            <a:fillRect/>
          </a:stretch>
        </p:blipFill>
        <p:spPr>
          <a:xfrm>
            <a:off x="7635240" y="3240242"/>
            <a:ext cx="219456" cy="219456"/>
          </a:xfrm>
          <a:prstGeom prst="rect">
            <a:avLst/>
          </a:prstGeom>
        </p:spPr>
      </p:pic>
      <p:sp>
        <p:nvSpPr>
          <p:cNvPr id="19" name="Text 14"/>
          <p:cNvSpPr/>
          <p:nvPr/>
        </p:nvSpPr>
        <p:spPr>
          <a:xfrm>
            <a:off x="7973568" y="3084141"/>
            <a:ext cx="3566160" cy="531658"/>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NAA 505</a:t>
            </a:r>
            <a:endParaRPr lang="en-US" sz="1050" dirty="0"/>
          </a:p>
        </p:txBody>
      </p:sp>
      <p:sp>
        <p:nvSpPr>
          <p:cNvPr id="20" name="Shape 15"/>
          <p:cNvSpPr/>
          <p:nvPr/>
        </p:nvSpPr>
        <p:spPr>
          <a:xfrm>
            <a:off x="548640" y="3734671"/>
            <a:ext cx="11091672" cy="531658"/>
          </a:xfrm>
          <a:prstGeom prst="roundRect">
            <a:avLst>
              <a:gd name="adj" fmla="val 6880"/>
            </a:avLst>
          </a:prstGeom>
          <a:solidFill>
            <a:srgbClr val="F4F7FB"/>
          </a:solidFill>
          <a:ln w="10160">
            <a:solidFill>
              <a:srgbClr val="E2E9F2"/>
            </a:solidFill>
            <a:prstDash val="solid"/>
          </a:ln>
        </p:spPr>
      </p:sp>
      <p:sp>
        <p:nvSpPr>
          <p:cNvPr id="21" name="Text 16"/>
          <p:cNvSpPr/>
          <p:nvPr/>
        </p:nvSpPr>
        <p:spPr>
          <a:xfrm>
            <a:off x="685800" y="3734671"/>
            <a:ext cx="731520" cy="531658"/>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Q12</a:t>
            </a:r>
            <a:endParaRPr lang="en-US" sz="1200" dirty="0"/>
          </a:p>
        </p:txBody>
      </p:sp>
      <p:sp>
        <p:nvSpPr>
          <p:cNvPr id="22" name="Text 17"/>
          <p:cNvSpPr/>
          <p:nvPr/>
        </p:nvSpPr>
        <p:spPr>
          <a:xfrm>
            <a:off x="1463040" y="3734671"/>
            <a:ext cx="5943600" cy="531658"/>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Dépréciation des titres de participation : méthode principale ?</a:t>
            </a:r>
            <a:endParaRPr lang="en-US" sz="1100" dirty="0"/>
          </a:p>
        </p:txBody>
      </p:sp>
      <p:pic>
        <p:nvPicPr>
          <p:cNvPr id="23" name="Image 3" descr="icons/check_green.png">    </p:cNvPr>
          <p:cNvPicPr>
            <a:picLocks noChangeAspect="1"/>
          </p:cNvPicPr>
          <p:nvPr/>
        </p:nvPicPr>
        <p:blipFill>
          <a:blip r:embed="rId4"/>
          <a:stretch>
            <a:fillRect/>
          </a:stretch>
        </p:blipFill>
        <p:spPr>
          <a:xfrm>
            <a:off x="7635240" y="3890772"/>
            <a:ext cx="219456" cy="219456"/>
          </a:xfrm>
          <a:prstGeom prst="rect">
            <a:avLst/>
          </a:prstGeom>
        </p:spPr>
      </p:pic>
      <p:sp>
        <p:nvSpPr>
          <p:cNvPr id="24" name="Text 18"/>
          <p:cNvSpPr/>
          <p:nvPr/>
        </p:nvSpPr>
        <p:spPr>
          <a:xfrm>
            <a:off x="7973568" y="3734671"/>
            <a:ext cx="3566160" cy="531658"/>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actualisation des flux (DCF)</a:t>
            </a:r>
            <a:endParaRPr lang="en-US" sz="1050" dirty="0"/>
          </a:p>
        </p:txBody>
      </p:sp>
      <p:sp>
        <p:nvSpPr>
          <p:cNvPr id="25" name="Shape 19"/>
          <p:cNvSpPr/>
          <p:nvPr/>
        </p:nvSpPr>
        <p:spPr>
          <a:xfrm>
            <a:off x="548640" y="4385201"/>
            <a:ext cx="11091672" cy="531658"/>
          </a:xfrm>
          <a:prstGeom prst="roundRect">
            <a:avLst>
              <a:gd name="adj" fmla="val 6880"/>
            </a:avLst>
          </a:prstGeom>
          <a:solidFill>
            <a:srgbClr val="FFFFFF"/>
          </a:solidFill>
          <a:ln w="10160">
            <a:solidFill>
              <a:srgbClr val="E2E9F2"/>
            </a:solidFill>
            <a:prstDash val="solid"/>
          </a:ln>
        </p:spPr>
      </p:sp>
      <p:sp>
        <p:nvSpPr>
          <p:cNvPr id="26" name="Text 20"/>
          <p:cNvSpPr/>
          <p:nvPr/>
        </p:nvSpPr>
        <p:spPr>
          <a:xfrm>
            <a:off x="685800" y="4385201"/>
            <a:ext cx="731520" cy="531658"/>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Q13</a:t>
            </a:r>
            <a:endParaRPr lang="en-US" sz="1200" dirty="0"/>
          </a:p>
        </p:txBody>
      </p:sp>
      <p:sp>
        <p:nvSpPr>
          <p:cNvPr id="27" name="Text 21"/>
          <p:cNvSpPr/>
          <p:nvPr/>
        </p:nvSpPr>
        <p:spPr>
          <a:xfrm>
            <a:off x="1463040" y="4385201"/>
            <a:ext cx="5943600" cy="531658"/>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Conversion des soldes en devises à la clôture ?</a:t>
            </a:r>
            <a:endParaRPr lang="en-US" sz="1100" dirty="0"/>
          </a:p>
        </p:txBody>
      </p:sp>
      <p:pic>
        <p:nvPicPr>
          <p:cNvPr id="28" name="Image 4" descr="icons/check_green.png">    </p:cNvPr>
          <p:cNvPicPr>
            <a:picLocks noChangeAspect="1"/>
          </p:cNvPicPr>
          <p:nvPr/>
        </p:nvPicPr>
        <p:blipFill>
          <a:blip r:embed="rId5"/>
          <a:stretch>
            <a:fillRect/>
          </a:stretch>
        </p:blipFill>
        <p:spPr>
          <a:xfrm>
            <a:off x="7635240" y="4541302"/>
            <a:ext cx="219456" cy="219456"/>
          </a:xfrm>
          <a:prstGeom prst="rect">
            <a:avLst/>
          </a:prstGeom>
        </p:spPr>
      </p:pic>
      <p:sp>
        <p:nvSpPr>
          <p:cNvPr id="29" name="Text 22"/>
          <p:cNvSpPr/>
          <p:nvPr/>
        </p:nvSpPr>
        <p:spPr>
          <a:xfrm>
            <a:off x="7973568" y="4385201"/>
            <a:ext cx="3566160" cy="531658"/>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cours Banque d'Algérie</a:t>
            </a:r>
            <a:endParaRPr lang="en-US" sz="1050" dirty="0"/>
          </a:p>
        </p:txBody>
      </p:sp>
      <p:sp>
        <p:nvSpPr>
          <p:cNvPr id="30" name="Shape 23"/>
          <p:cNvSpPr/>
          <p:nvPr/>
        </p:nvSpPr>
        <p:spPr>
          <a:xfrm>
            <a:off x="548640" y="5035731"/>
            <a:ext cx="11091672" cy="531658"/>
          </a:xfrm>
          <a:prstGeom prst="roundRect">
            <a:avLst>
              <a:gd name="adj" fmla="val 6880"/>
            </a:avLst>
          </a:prstGeom>
          <a:solidFill>
            <a:srgbClr val="F4F7FB"/>
          </a:solidFill>
          <a:ln w="10160">
            <a:solidFill>
              <a:srgbClr val="E2E9F2"/>
            </a:solidFill>
            <a:prstDash val="solid"/>
          </a:ln>
        </p:spPr>
      </p:sp>
      <p:sp>
        <p:nvSpPr>
          <p:cNvPr id="31" name="Text 24"/>
          <p:cNvSpPr/>
          <p:nvPr/>
        </p:nvSpPr>
        <p:spPr>
          <a:xfrm>
            <a:off x="685800" y="5035731"/>
            <a:ext cx="731520" cy="531658"/>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Q14</a:t>
            </a:r>
            <a:endParaRPr lang="en-US" sz="1200" dirty="0"/>
          </a:p>
        </p:txBody>
      </p:sp>
      <p:sp>
        <p:nvSpPr>
          <p:cNvPr id="32" name="Text 25"/>
          <p:cNvSpPr/>
          <p:nvPr/>
        </p:nvSpPr>
        <p:spPr>
          <a:xfrm>
            <a:off x="1463040" y="5035731"/>
            <a:ext cx="5943600" cy="531658"/>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Indices de perte de valeur d'un actif ?</a:t>
            </a:r>
            <a:endParaRPr lang="en-US" sz="1100" dirty="0"/>
          </a:p>
        </p:txBody>
      </p:sp>
      <p:pic>
        <p:nvPicPr>
          <p:cNvPr id="33" name="Image 5" descr="icons/check_green.png">    </p:cNvPr>
          <p:cNvPicPr>
            <a:picLocks noChangeAspect="1"/>
          </p:cNvPicPr>
          <p:nvPr/>
        </p:nvPicPr>
        <p:blipFill>
          <a:blip r:embed="rId6"/>
          <a:stretch>
            <a:fillRect/>
          </a:stretch>
        </p:blipFill>
        <p:spPr>
          <a:xfrm>
            <a:off x="7635240" y="5191833"/>
            <a:ext cx="219456" cy="219456"/>
          </a:xfrm>
          <a:prstGeom prst="rect">
            <a:avLst/>
          </a:prstGeom>
        </p:spPr>
      </p:pic>
      <p:sp>
        <p:nvSpPr>
          <p:cNvPr id="34" name="Text 26"/>
          <p:cNvSpPr/>
          <p:nvPr/>
        </p:nvSpPr>
        <p:spPr>
          <a:xfrm>
            <a:off x="7973568" y="5035731"/>
            <a:ext cx="3566160" cy="531658"/>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IAS 36 (test de dépréciation)</a:t>
            </a:r>
            <a:endParaRPr lang="en-US" sz="1050" dirty="0"/>
          </a:p>
        </p:txBody>
      </p:sp>
      <p:sp>
        <p:nvSpPr>
          <p:cNvPr id="35" name="Shape 27"/>
          <p:cNvSpPr/>
          <p:nvPr/>
        </p:nvSpPr>
        <p:spPr>
          <a:xfrm>
            <a:off x="548640" y="5686262"/>
            <a:ext cx="11091672" cy="531658"/>
          </a:xfrm>
          <a:prstGeom prst="roundRect">
            <a:avLst>
              <a:gd name="adj" fmla="val 6880"/>
            </a:avLst>
          </a:prstGeom>
          <a:solidFill>
            <a:srgbClr val="FFFFFF"/>
          </a:solidFill>
          <a:ln w="10160">
            <a:solidFill>
              <a:srgbClr val="E2E9F2"/>
            </a:solidFill>
            <a:prstDash val="solid"/>
          </a:ln>
        </p:spPr>
      </p:sp>
      <p:sp>
        <p:nvSpPr>
          <p:cNvPr id="36" name="Text 28"/>
          <p:cNvSpPr/>
          <p:nvPr/>
        </p:nvSpPr>
        <p:spPr>
          <a:xfrm>
            <a:off x="685800" y="5686262"/>
            <a:ext cx="731520" cy="531658"/>
          </a:xfrm>
          <a:prstGeom prst="rect">
            <a:avLst/>
          </a:prstGeom>
          <a:noFill/>
          <a:ln/>
        </p:spPr>
        <p:txBody>
          <a:bodyPr wrap="square" lIns="0" tIns="0" rIns="0" bIns="0" rtlCol="0" anchor="ctr"/>
          <a:lstStyle/>
          <a:p>
            <a:pPr indent="0" marL="0">
              <a:buNone/>
            </a:pPr>
            <a:r>
              <a:rPr lang="en-US" sz="1200" b="1" dirty="0">
                <a:solidFill>
                  <a:srgbClr val="2E8B2E"/>
                </a:solidFill>
                <a:latin typeface="Georgia" pitchFamily="34" charset="0"/>
                <a:ea typeface="Georgia" pitchFamily="34" charset="-122"/>
                <a:cs typeface="Georgia" pitchFamily="34" charset="-120"/>
              </a:rPr>
              <a:t>Q15</a:t>
            </a:r>
            <a:endParaRPr lang="en-US" sz="1200" dirty="0"/>
          </a:p>
        </p:txBody>
      </p:sp>
      <p:sp>
        <p:nvSpPr>
          <p:cNvPr id="37" name="Text 29"/>
          <p:cNvSpPr/>
          <p:nvPr/>
        </p:nvSpPr>
        <p:spPr>
          <a:xfrm>
            <a:off x="1463040" y="5686262"/>
            <a:ext cx="5943600" cy="531658"/>
          </a:xfrm>
          <a:prstGeom prst="rect">
            <a:avLst/>
          </a:prstGeom>
          <a:noFill/>
          <a:ln/>
        </p:spPr>
        <p:txBody>
          <a:bodyPr wrap="square" lIns="0" tIns="0" rIns="0" bIns="0" rtlCol="0" anchor="ctr"/>
          <a:lstStyle/>
          <a:p>
            <a:pPr indent="0" marL="0">
              <a:buNone/>
            </a:pPr>
            <a:r>
              <a:rPr lang="en-US" sz="1100" dirty="0">
                <a:solidFill>
                  <a:srgbClr val="3A4458"/>
                </a:solidFill>
                <a:latin typeface="Calibri" pitchFamily="34" charset="0"/>
                <a:ea typeface="Calibri" pitchFamily="34" charset="-122"/>
                <a:cs typeface="Calibri" pitchFamily="34" charset="-120"/>
              </a:rPr>
              <a:t>Charges constatées d'avance ?</a:t>
            </a:r>
            <a:endParaRPr lang="en-US" sz="1100" dirty="0"/>
          </a:p>
        </p:txBody>
      </p:sp>
      <p:pic>
        <p:nvPicPr>
          <p:cNvPr id="38" name="Image 6" descr="icons/check_green.png">    </p:cNvPr>
          <p:cNvPicPr>
            <a:picLocks noChangeAspect="1"/>
          </p:cNvPicPr>
          <p:nvPr/>
        </p:nvPicPr>
        <p:blipFill>
          <a:blip r:embed="rId7"/>
          <a:stretch>
            <a:fillRect/>
          </a:stretch>
        </p:blipFill>
        <p:spPr>
          <a:xfrm>
            <a:off x="7635240" y="5842363"/>
            <a:ext cx="219456" cy="219456"/>
          </a:xfrm>
          <a:prstGeom prst="rect">
            <a:avLst/>
          </a:prstGeom>
        </p:spPr>
      </p:pic>
      <p:sp>
        <p:nvSpPr>
          <p:cNvPr id="39" name="Text 30"/>
          <p:cNvSpPr/>
          <p:nvPr/>
        </p:nvSpPr>
        <p:spPr>
          <a:xfrm>
            <a:off x="7973568" y="5686262"/>
            <a:ext cx="3566160" cy="531658"/>
          </a:xfrm>
          <a:prstGeom prst="rect">
            <a:avLst/>
          </a:prstGeom>
          <a:noFill/>
          <a:ln/>
        </p:spPr>
        <p:txBody>
          <a:bodyPr wrap="square" lIns="0" tIns="0" rIns="0" bIns="0" rtlCol="0" anchor="ctr"/>
          <a:lstStyle/>
          <a:p>
            <a:pPr indent="0" marL="0">
              <a:buNone/>
            </a:pPr>
            <a:r>
              <a:rPr lang="en-US" sz="1050" b="1" dirty="0">
                <a:solidFill>
                  <a:srgbClr val="16284F"/>
                </a:solidFill>
                <a:latin typeface="Calibri" pitchFamily="34" charset="0"/>
                <a:ea typeface="Calibri" pitchFamily="34" charset="-122"/>
                <a:cs typeface="Calibri" pitchFamily="34" charset="-120"/>
              </a:rPr>
              <a:t>compte 486 (cut-off de fin de bilan)</a:t>
            </a:r>
            <a:endParaRPr lang="en-US" sz="1050" dirty="0"/>
          </a:p>
        </p:txBody>
      </p:sp>
      <p:sp>
        <p:nvSpPr>
          <p:cNvPr id="40" name="Text 31"/>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41" name="Text 32"/>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Quizz</a:t>
            </a:r>
            <a:endParaRPr lang="en-US" sz="750" dirty="0"/>
          </a:p>
        </p:txBody>
      </p:sp>
      <p:sp>
        <p:nvSpPr>
          <p:cNvPr id="42" name="Text 33"/>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86</a:t>
            </a:r>
            <a:endParaRPr lang="en-US" sz="85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Slide 8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SYNTHÈSE DU JOUR 5</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Les points clés à retenir</a:t>
            </a:r>
            <a:endParaRPr lang="en-US" sz="2800" dirty="0"/>
          </a:p>
        </p:txBody>
      </p:sp>
      <p:sp>
        <p:nvSpPr>
          <p:cNvPr id="5" name="Shape 3"/>
          <p:cNvSpPr/>
          <p:nvPr/>
        </p:nvSpPr>
        <p:spPr>
          <a:xfrm>
            <a:off x="594360" y="1828800"/>
            <a:ext cx="658368" cy="658368"/>
          </a:xfrm>
          <a:prstGeom prst="ellipse">
            <a:avLst/>
          </a:prstGeom>
          <a:solidFill>
            <a:srgbClr val="16284F"/>
          </a:solidFill>
          <a:ln/>
        </p:spPr>
      </p:sp>
      <p:pic>
        <p:nvPicPr>
          <p:cNvPr id="6" name="Image 0" descr="icons/lightbulb.png">    </p:cNvPr>
          <p:cNvPicPr>
            <a:picLocks noChangeAspect="1"/>
          </p:cNvPicPr>
          <p:nvPr/>
        </p:nvPicPr>
        <p:blipFill>
          <a:blip r:embed="rId1"/>
          <a:stretch>
            <a:fillRect/>
          </a:stretch>
        </p:blipFill>
        <p:spPr>
          <a:xfrm>
            <a:off x="758952" y="1993392"/>
            <a:ext cx="329184" cy="329184"/>
          </a:xfrm>
          <a:prstGeom prst="rect">
            <a:avLst/>
          </a:prstGeom>
        </p:spPr>
      </p:pic>
      <p:sp>
        <p:nvSpPr>
          <p:cNvPr id="7" name="Text 4"/>
          <p:cNvSpPr/>
          <p:nvPr/>
        </p:nvSpPr>
        <p:spPr>
          <a:xfrm>
            <a:off x="1463040" y="181051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L'audit des actifs suit une trame constante : existence et droits, valorisation, dépréciation — du compte 20 à la classe 5.</a:t>
            </a:r>
            <a:endParaRPr lang="en-US" sz="1450" dirty="0"/>
          </a:p>
        </p:txBody>
      </p:sp>
      <p:sp>
        <p:nvSpPr>
          <p:cNvPr id="8" name="Shape 5"/>
          <p:cNvSpPr/>
          <p:nvPr/>
        </p:nvSpPr>
        <p:spPr>
          <a:xfrm>
            <a:off x="594360" y="2697480"/>
            <a:ext cx="658368" cy="658368"/>
          </a:xfrm>
          <a:prstGeom prst="ellipse">
            <a:avLst/>
          </a:prstGeom>
          <a:solidFill>
            <a:srgbClr val="0C7C8C"/>
          </a:solidFill>
          <a:ln/>
        </p:spPr>
      </p:sp>
      <p:pic>
        <p:nvPicPr>
          <p:cNvPr id="9" name="Image 1" descr="icons/scale.png">    </p:cNvPr>
          <p:cNvPicPr>
            <a:picLocks noChangeAspect="1"/>
          </p:cNvPicPr>
          <p:nvPr/>
        </p:nvPicPr>
        <p:blipFill>
          <a:blip r:embed="rId2"/>
          <a:stretch>
            <a:fillRect/>
          </a:stretch>
        </p:blipFill>
        <p:spPr>
          <a:xfrm>
            <a:off x="758952" y="2862072"/>
            <a:ext cx="329184" cy="329184"/>
          </a:xfrm>
          <a:prstGeom prst="rect">
            <a:avLst/>
          </a:prstGeom>
        </p:spPr>
      </p:pic>
      <p:sp>
        <p:nvSpPr>
          <p:cNvPr id="10" name="Text 6"/>
          <p:cNvSpPr/>
          <p:nvPr/>
        </p:nvSpPr>
        <p:spPr>
          <a:xfrm>
            <a:off x="1463040" y="267919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Activation vs charge (développement, gros entretien), coût d'entrée et VNR sont des arbitrages permanents : le compte 615 reste un bon révélateur.</a:t>
            </a:r>
            <a:endParaRPr lang="en-US" sz="1450" dirty="0"/>
          </a:p>
        </p:txBody>
      </p:sp>
      <p:sp>
        <p:nvSpPr>
          <p:cNvPr id="11" name="Shape 7"/>
          <p:cNvSpPr/>
          <p:nvPr/>
        </p:nvSpPr>
        <p:spPr>
          <a:xfrm>
            <a:off x="594360" y="3566160"/>
            <a:ext cx="658368" cy="658368"/>
          </a:xfrm>
          <a:prstGeom prst="ellipse">
            <a:avLst/>
          </a:prstGeom>
          <a:solidFill>
            <a:srgbClr val="0B5FA5"/>
          </a:solidFill>
          <a:ln/>
        </p:spPr>
      </p:sp>
      <p:pic>
        <p:nvPicPr>
          <p:cNvPr id="12" name="Image 2" descr="icons/exchange.png">    </p:cNvPr>
          <p:cNvPicPr>
            <a:picLocks noChangeAspect="1"/>
          </p:cNvPicPr>
          <p:nvPr/>
        </p:nvPicPr>
        <p:blipFill>
          <a:blip r:embed="rId3"/>
          <a:stretch>
            <a:fillRect/>
          </a:stretch>
        </p:blipFill>
        <p:spPr>
          <a:xfrm>
            <a:off x="758952" y="3730752"/>
            <a:ext cx="329184" cy="329184"/>
          </a:xfrm>
          <a:prstGeom prst="rect">
            <a:avLst/>
          </a:prstGeom>
        </p:spPr>
      </p:pic>
      <p:sp>
        <p:nvSpPr>
          <p:cNvPr id="13" name="Text 8"/>
          <p:cNvSpPr/>
          <p:nvPr/>
        </p:nvSpPr>
        <p:spPr>
          <a:xfrm>
            <a:off x="1463040" y="354787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Stocks et créances concentrent l'essentiel du risque : inventaire physique (NAA 501), circularisation (NAA 505), balance âgée et provisionnement.</a:t>
            </a:r>
            <a:endParaRPr lang="en-US" sz="1450" dirty="0"/>
          </a:p>
        </p:txBody>
      </p:sp>
      <p:sp>
        <p:nvSpPr>
          <p:cNvPr id="14" name="Shape 9"/>
          <p:cNvSpPr/>
          <p:nvPr/>
        </p:nvSpPr>
        <p:spPr>
          <a:xfrm>
            <a:off x="594360" y="4434840"/>
            <a:ext cx="658368" cy="658368"/>
          </a:xfrm>
          <a:prstGeom prst="ellipse">
            <a:avLst/>
          </a:prstGeom>
          <a:solidFill>
            <a:srgbClr val="2E8B2E"/>
          </a:solidFill>
          <a:ln/>
        </p:spPr>
      </p:sp>
      <p:pic>
        <p:nvPicPr>
          <p:cNvPr id="15" name="Image 3" descr="icons/flag.png">    </p:cNvPr>
          <p:cNvPicPr>
            <a:picLocks noChangeAspect="1"/>
          </p:cNvPicPr>
          <p:nvPr/>
        </p:nvPicPr>
        <p:blipFill>
          <a:blip r:embed="rId4"/>
          <a:stretch>
            <a:fillRect/>
          </a:stretch>
        </p:blipFill>
        <p:spPr>
          <a:xfrm>
            <a:off x="758952" y="4599432"/>
            <a:ext cx="329184" cy="329184"/>
          </a:xfrm>
          <a:prstGeom prst="rect">
            <a:avLst/>
          </a:prstGeom>
        </p:spPr>
      </p:pic>
      <p:sp>
        <p:nvSpPr>
          <p:cNvPr id="16" name="Text 10"/>
          <p:cNvSpPr/>
          <p:nvPr/>
        </p:nvSpPr>
        <p:spPr>
          <a:xfrm>
            <a:off x="1463040" y="441655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Spécificités algériennes : réévaluation art. 37, créances secteur public, domiciliation et change (Banque d'Algérie 07-01).</a:t>
            </a:r>
            <a:endParaRPr lang="en-US" sz="1450" dirty="0"/>
          </a:p>
        </p:txBody>
      </p:sp>
      <p:sp>
        <p:nvSpPr>
          <p:cNvPr id="17" name="Shape 11"/>
          <p:cNvSpPr/>
          <p:nvPr/>
        </p:nvSpPr>
        <p:spPr>
          <a:xfrm>
            <a:off x="594360" y="5303520"/>
            <a:ext cx="658368" cy="658368"/>
          </a:xfrm>
          <a:prstGeom prst="ellipse">
            <a:avLst/>
          </a:prstGeom>
          <a:solidFill>
            <a:srgbClr val="C9A24B"/>
          </a:solidFill>
          <a:ln/>
        </p:spPr>
      </p:sp>
      <p:pic>
        <p:nvPicPr>
          <p:cNvPr id="18" name="Image 4" descr="icons/key.png">    </p:cNvPr>
          <p:cNvPicPr>
            <a:picLocks noChangeAspect="1"/>
          </p:cNvPicPr>
          <p:nvPr/>
        </p:nvPicPr>
        <p:blipFill>
          <a:blip r:embed="rId5"/>
          <a:stretch>
            <a:fillRect/>
          </a:stretch>
        </p:blipFill>
        <p:spPr>
          <a:xfrm>
            <a:off x="758952" y="5468112"/>
            <a:ext cx="329184" cy="329184"/>
          </a:xfrm>
          <a:prstGeom prst="rect">
            <a:avLst/>
          </a:prstGeom>
        </p:spPr>
      </p:pic>
      <p:sp>
        <p:nvSpPr>
          <p:cNvPr id="19" name="Text 12"/>
          <p:cNvSpPr/>
          <p:nvPr/>
        </p:nvSpPr>
        <p:spPr>
          <a:xfrm>
            <a:off x="1463040" y="5285232"/>
            <a:ext cx="10149840" cy="731520"/>
          </a:xfrm>
          <a:prstGeom prst="rect">
            <a:avLst/>
          </a:prstGeom>
          <a:noFill/>
          <a:ln/>
        </p:spPr>
        <p:txBody>
          <a:bodyPr wrap="square" lIns="0" tIns="0" rIns="0" bIns="0" rtlCol="0" anchor="ctr"/>
          <a:lstStyle/>
          <a:p>
            <a:pPr indent="0" marL="0">
              <a:lnSpc>
                <a:spcPct val="100000"/>
              </a:lnSpc>
              <a:buNone/>
            </a:pPr>
            <a:r>
              <a:rPr lang="en-US" sz="1450" dirty="0">
                <a:solidFill>
                  <a:srgbClr val="3A4458"/>
                </a:solidFill>
                <a:latin typeface="Calibri" pitchFamily="34" charset="0"/>
                <a:ea typeface="Calibri" pitchFamily="34" charset="-122"/>
                <a:cs typeface="Calibri" pitchFamily="34" charset="-120"/>
              </a:rPr>
              <a:t>Le seuil de signification et le jugement professionnel, ancrés dans le SCF et les NAA, orientent toutes les diligences.</a:t>
            </a:r>
            <a:endParaRPr lang="en-US" sz="1450" dirty="0"/>
          </a:p>
        </p:txBody>
      </p:sp>
      <p:sp>
        <p:nvSpPr>
          <p:cNvPr id="20" name="Text 1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Synthèse</a:t>
            </a:r>
            <a:endParaRPr lang="en-US" sz="750" dirty="0"/>
          </a:p>
        </p:txBody>
      </p:sp>
      <p:sp>
        <p:nvSpPr>
          <p:cNvPr id="22" name="Text 1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87</a:t>
            </a:r>
            <a:endParaRPr lang="en-US" sz="85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Slide 8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POUR ALLER PLUS LOIN</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600" b="1" dirty="0">
                <a:solidFill>
                  <a:srgbClr val="16284F"/>
                </a:solidFill>
                <a:latin typeface="Georgia" pitchFamily="34" charset="0"/>
                <a:ea typeface="Georgia" pitchFamily="34" charset="-122"/>
                <a:cs typeface="Georgia" pitchFamily="34" charset="-120"/>
              </a:rPr>
              <a:t>Références réglementaires et normatives</a:t>
            </a:r>
            <a:endParaRPr lang="en-US" sz="2600" dirty="0"/>
          </a:p>
        </p:txBody>
      </p:sp>
      <p:sp>
        <p:nvSpPr>
          <p:cNvPr id="5" name="Shape 3"/>
          <p:cNvSpPr/>
          <p:nvPr/>
        </p:nvSpPr>
        <p:spPr>
          <a:xfrm>
            <a:off x="548640"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6" name="Shape 4"/>
          <p:cNvSpPr/>
          <p:nvPr/>
        </p:nvSpPr>
        <p:spPr>
          <a:xfrm>
            <a:off x="548640" y="1783080"/>
            <a:ext cx="3529584" cy="868680"/>
          </a:xfrm>
          <a:prstGeom prst="rect">
            <a:avLst/>
          </a:prstGeom>
          <a:solidFill>
            <a:srgbClr val="16284F"/>
          </a:solidFill>
          <a:ln/>
        </p:spPr>
      </p:sp>
      <p:pic>
        <p:nvPicPr>
          <p:cNvPr id="7" name="Image 0" descr="icons/book.png">    </p:cNvPr>
          <p:cNvPicPr>
            <a:picLocks noChangeAspect="1"/>
          </p:cNvPicPr>
          <p:nvPr/>
        </p:nvPicPr>
        <p:blipFill>
          <a:blip r:embed="rId1"/>
          <a:stretch>
            <a:fillRect/>
          </a:stretch>
        </p:blipFill>
        <p:spPr>
          <a:xfrm>
            <a:off x="841248" y="2020824"/>
            <a:ext cx="384048" cy="384048"/>
          </a:xfrm>
          <a:prstGeom prst="rect">
            <a:avLst/>
          </a:prstGeom>
        </p:spPr>
      </p:pic>
      <p:sp>
        <p:nvSpPr>
          <p:cNvPr id="8" name="Text 5"/>
          <p:cNvSpPr/>
          <p:nvPr/>
        </p:nvSpPr>
        <p:spPr>
          <a:xfrm>
            <a:off x="1417320"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Cadre national</a:t>
            </a:r>
            <a:endParaRPr lang="en-US" sz="1450" dirty="0"/>
          </a:p>
        </p:txBody>
      </p:sp>
      <p:sp>
        <p:nvSpPr>
          <p:cNvPr id="9" name="Text 6"/>
          <p:cNvSpPr/>
          <p:nvPr/>
        </p:nvSpPr>
        <p:spPr>
          <a:xfrm>
            <a:off x="804672" y="2834640"/>
            <a:ext cx="3026664" cy="3108960"/>
          </a:xfrm>
          <a:prstGeom prst="rect">
            <a:avLst/>
          </a:prstGeom>
          <a:noFill/>
          <a:ln/>
        </p:spPr>
        <p:txBody>
          <a:bodyPr wrap="square" lIns="0" tIns="0" rIns="0" bIns="0" rtlCol="0" anchor="t"/>
          <a:lstStyle/>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SCF — arrêté du 26/07/2008</a:t>
            </a:r>
            <a:endParaRPr lang="en-US" sz="1100" dirty="0"/>
          </a:p>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Loi 07-11 du 25/11/2007 (système comptable financier)</a:t>
            </a:r>
            <a:endParaRPr lang="en-US" sz="1100" dirty="0"/>
          </a:p>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Décret exécutif 15-247 (marchés publics)</a:t>
            </a:r>
            <a:endParaRPr lang="en-US" sz="1100" dirty="0"/>
          </a:p>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Art. 715 bis 39 du Code de commerce ; art. 46 CID</a:t>
            </a:r>
            <a:endParaRPr lang="en-US" sz="1100" dirty="0"/>
          </a:p>
        </p:txBody>
      </p:sp>
      <p:sp>
        <p:nvSpPr>
          <p:cNvPr id="10" name="Shape 7"/>
          <p:cNvSpPr/>
          <p:nvPr/>
        </p:nvSpPr>
        <p:spPr>
          <a:xfrm>
            <a:off x="4325112"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1" name="Shape 8"/>
          <p:cNvSpPr/>
          <p:nvPr/>
        </p:nvSpPr>
        <p:spPr>
          <a:xfrm>
            <a:off x="4325112" y="1783080"/>
            <a:ext cx="3529584" cy="868680"/>
          </a:xfrm>
          <a:prstGeom prst="rect">
            <a:avLst/>
          </a:prstGeom>
          <a:solidFill>
            <a:srgbClr val="0C7C8C"/>
          </a:solidFill>
          <a:ln/>
        </p:spPr>
      </p:sp>
      <p:pic>
        <p:nvPicPr>
          <p:cNvPr id="12" name="Image 1" descr="icons/clipboard.png">    </p:cNvPr>
          <p:cNvPicPr>
            <a:picLocks noChangeAspect="1"/>
          </p:cNvPicPr>
          <p:nvPr/>
        </p:nvPicPr>
        <p:blipFill>
          <a:blip r:embed="rId2"/>
          <a:stretch>
            <a:fillRect/>
          </a:stretch>
        </p:blipFill>
        <p:spPr>
          <a:xfrm>
            <a:off x="4617720" y="2020824"/>
            <a:ext cx="384048" cy="384048"/>
          </a:xfrm>
          <a:prstGeom prst="rect">
            <a:avLst/>
          </a:prstGeom>
        </p:spPr>
      </p:pic>
      <p:sp>
        <p:nvSpPr>
          <p:cNvPr id="13" name="Text 9"/>
          <p:cNvSpPr/>
          <p:nvPr/>
        </p:nvSpPr>
        <p:spPr>
          <a:xfrm>
            <a:off x="5193792"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Normes d'audit (NAA)</a:t>
            </a:r>
            <a:endParaRPr lang="en-US" sz="1450" dirty="0"/>
          </a:p>
        </p:txBody>
      </p:sp>
      <p:sp>
        <p:nvSpPr>
          <p:cNvPr id="14" name="Text 10"/>
          <p:cNvSpPr/>
          <p:nvPr/>
        </p:nvSpPr>
        <p:spPr>
          <a:xfrm>
            <a:off x="4581144" y="2834640"/>
            <a:ext cx="3026664" cy="3108960"/>
          </a:xfrm>
          <a:prstGeom prst="rect">
            <a:avLst/>
          </a:prstGeom>
          <a:noFill/>
          <a:ln/>
        </p:spPr>
        <p:txBody>
          <a:bodyPr wrap="square" lIns="0" tIns="0" rIns="0" bIns="0" rtlCol="0" anchor="t"/>
          <a:lstStyle/>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NAA 260, 500, 501 (inventaire physique)</a:t>
            </a:r>
            <a:endParaRPr lang="en-US" sz="1100" dirty="0"/>
          </a:p>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NAA 505 (confirmations externes), 530 (sondages)</a:t>
            </a:r>
            <a:endParaRPr lang="en-US" sz="1100" dirty="0"/>
          </a:p>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NAA 570 (continuité), 620 (experts)</a:t>
            </a:r>
            <a:endParaRPr lang="en-US" sz="1100" dirty="0"/>
          </a:p>
        </p:txBody>
      </p:sp>
      <p:sp>
        <p:nvSpPr>
          <p:cNvPr id="15" name="Shape 11"/>
          <p:cNvSpPr/>
          <p:nvPr/>
        </p:nvSpPr>
        <p:spPr>
          <a:xfrm>
            <a:off x="8101584" y="1783080"/>
            <a:ext cx="3529584" cy="4343400"/>
          </a:xfrm>
          <a:prstGeom prst="roundRect">
            <a:avLst>
              <a:gd name="adj" fmla="val 1813"/>
            </a:avLst>
          </a:prstGeom>
          <a:solidFill>
            <a:srgbClr val="FFFFFF"/>
          </a:solidFill>
          <a:ln w="12700">
            <a:solidFill>
              <a:srgbClr val="E2E9F2"/>
            </a:solidFill>
            <a:prstDash val="solid"/>
          </a:ln>
          <a:effectLst>
            <a:outerShdw sx="100000" sy="100000" kx="0" ky="0" algn="bl" rotWithShape="0" blurRad="88900" dist="25400" dir="5400000">
              <a:srgbClr val="16284F">
                <a:alpha val="10000"/>
              </a:srgbClr>
            </a:outerShdw>
          </a:effectLst>
        </p:spPr>
      </p:sp>
      <p:sp>
        <p:nvSpPr>
          <p:cNvPr id="16" name="Shape 12"/>
          <p:cNvSpPr/>
          <p:nvPr/>
        </p:nvSpPr>
        <p:spPr>
          <a:xfrm>
            <a:off x="8101584" y="1783080"/>
            <a:ext cx="3529584" cy="868680"/>
          </a:xfrm>
          <a:prstGeom prst="rect">
            <a:avLst/>
          </a:prstGeom>
          <a:solidFill>
            <a:srgbClr val="2E8B2E"/>
          </a:solidFill>
          <a:ln/>
        </p:spPr>
      </p:sp>
      <p:pic>
        <p:nvPicPr>
          <p:cNvPr id="17" name="Image 2" descr="icons/globe.png">    </p:cNvPr>
          <p:cNvPicPr>
            <a:picLocks noChangeAspect="1"/>
          </p:cNvPicPr>
          <p:nvPr/>
        </p:nvPicPr>
        <p:blipFill>
          <a:blip r:embed="rId3"/>
          <a:stretch>
            <a:fillRect/>
          </a:stretch>
        </p:blipFill>
        <p:spPr>
          <a:xfrm>
            <a:off x="8394192" y="2020824"/>
            <a:ext cx="384048" cy="384048"/>
          </a:xfrm>
          <a:prstGeom prst="rect">
            <a:avLst/>
          </a:prstGeom>
        </p:spPr>
      </p:pic>
      <p:sp>
        <p:nvSpPr>
          <p:cNvPr id="18" name="Text 13"/>
          <p:cNvSpPr/>
          <p:nvPr/>
        </p:nvSpPr>
        <p:spPr>
          <a:xfrm>
            <a:off x="8970264" y="1783080"/>
            <a:ext cx="2523744" cy="868680"/>
          </a:xfrm>
          <a:prstGeom prst="rect">
            <a:avLst/>
          </a:prstGeom>
          <a:noFill/>
          <a:ln/>
        </p:spPr>
        <p:txBody>
          <a:bodyPr wrap="square" lIns="0" tIns="0" rIns="0" bIns="0" rtlCol="0" anchor="ctr"/>
          <a:lstStyle/>
          <a:p>
            <a:pPr indent="0" marL="0">
              <a:lnSpc>
                <a:spcPct val="95000"/>
              </a:lnSpc>
              <a:buNone/>
            </a:pPr>
            <a:r>
              <a:rPr lang="en-US" sz="1450" b="1" dirty="0">
                <a:solidFill>
                  <a:srgbClr val="FFFFFF"/>
                </a:solidFill>
                <a:latin typeface="Georgia" pitchFamily="34" charset="0"/>
                <a:ea typeface="Georgia" pitchFamily="34" charset="-122"/>
                <a:cs typeface="Georgia" pitchFamily="34" charset="-120"/>
              </a:rPr>
              <a:t>Normes &amp; organismes</a:t>
            </a:r>
            <a:endParaRPr lang="en-US" sz="1450" dirty="0"/>
          </a:p>
        </p:txBody>
      </p:sp>
      <p:sp>
        <p:nvSpPr>
          <p:cNvPr id="19" name="Text 14"/>
          <p:cNvSpPr/>
          <p:nvPr/>
        </p:nvSpPr>
        <p:spPr>
          <a:xfrm>
            <a:off x="8357616" y="2834640"/>
            <a:ext cx="3026664" cy="3108960"/>
          </a:xfrm>
          <a:prstGeom prst="rect">
            <a:avLst/>
          </a:prstGeom>
          <a:noFill/>
          <a:ln/>
        </p:spPr>
        <p:txBody>
          <a:bodyPr wrap="square" lIns="0" tIns="0" rIns="0" bIns="0" rtlCol="0" anchor="t"/>
          <a:lstStyle/>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IAS 2, 16, 21, 23, 36, 38 ; IFRS 9</a:t>
            </a:r>
            <a:endParaRPr lang="en-US" sz="1100" dirty="0"/>
          </a:p>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Banque d'Algérie (règlement 07-01 changes)</a:t>
            </a:r>
            <a:endParaRPr lang="en-US" sz="1100" dirty="0"/>
          </a:p>
          <a:p>
            <a:pPr marL="177800" indent="-177800">
              <a:spcAft>
                <a:spcPts val="900"/>
              </a:spcAft>
              <a:buSzPct val="100000"/>
              <a:buChar char="▪"/>
            </a:pPr>
            <a:r>
              <a:rPr lang="en-US" sz="1100" dirty="0">
                <a:solidFill>
                  <a:srgbClr val="3A4458"/>
                </a:solidFill>
                <a:latin typeface="Calibri" pitchFamily="34" charset="0"/>
                <a:ea typeface="Calibri" pitchFamily="34" charset="-122"/>
                <a:cs typeface="Calibri" pitchFamily="34" charset="-120"/>
              </a:rPr>
              <a:t>INAPI · SGBV · COSOB · DGI · Caisse de compensation</a:t>
            </a:r>
            <a:endParaRPr lang="en-US" sz="1100" dirty="0"/>
          </a:p>
        </p:txBody>
      </p:sp>
      <p:sp>
        <p:nvSpPr>
          <p:cNvPr id="20" name="Text 15"/>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21" name="Text 16"/>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Références</a:t>
            </a:r>
            <a:endParaRPr lang="en-US" sz="750" dirty="0"/>
          </a:p>
        </p:txBody>
      </p:sp>
      <p:sp>
        <p:nvSpPr>
          <p:cNvPr id="22" name="Text 17"/>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88</a:t>
            </a:r>
            <a:endParaRPr lang="en-US"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66928" y="457200"/>
            <a:ext cx="118872" cy="118872"/>
          </a:xfrm>
          <a:prstGeom prst="rect">
            <a:avLst/>
          </a:prstGeom>
          <a:solidFill>
            <a:srgbClr val="2E8B2E"/>
          </a:solidFill>
          <a:ln/>
        </p:spPr>
      </p:sp>
      <p:sp>
        <p:nvSpPr>
          <p:cNvPr id="3" name="Text 1"/>
          <p:cNvSpPr/>
          <p:nvPr/>
        </p:nvSpPr>
        <p:spPr>
          <a:xfrm>
            <a:off x="777240" y="384048"/>
            <a:ext cx="10607040" cy="274320"/>
          </a:xfrm>
          <a:prstGeom prst="rect">
            <a:avLst/>
          </a:prstGeom>
          <a:noFill/>
          <a:ln/>
        </p:spPr>
        <p:txBody>
          <a:bodyPr wrap="square" lIns="0" tIns="0" rIns="0" bIns="0" rtlCol="0" anchor="ctr"/>
          <a:lstStyle/>
          <a:p>
            <a:pPr algn="l" indent="0" marL="0">
              <a:buNone/>
            </a:pPr>
            <a:r>
              <a:rPr lang="en-US" sz="1100" b="1" spc="200" kern="0" dirty="0">
                <a:solidFill>
                  <a:srgbClr val="0C7C8C"/>
                </a:solidFill>
                <a:latin typeface="Calibri" pitchFamily="34" charset="0"/>
                <a:ea typeface="Calibri" pitchFamily="34" charset="-122"/>
                <a:cs typeface="Calibri" pitchFamily="34" charset="-120"/>
              </a:rPr>
              <a:t>QUIZZ ÉCLAIR — CORRIGÉ</a:t>
            </a:r>
            <a:endParaRPr lang="en-US" sz="1100" dirty="0"/>
          </a:p>
        </p:txBody>
      </p:sp>
      <p:sp>
        <p:nvSpPr>
          <p:cNvPr id="4" name="Text 2"/>
          <p:cNvSpPr/>
          <p:nvPr/>
        </p:nvSpPr>
        <p:spPr>
          <a:xfrm>
            <a:off x="548640" y="676656"/>
            <a:ext cx="11064240" cy="777240"/>
          </a:xfrm>
          <a:prstGeom prst="rect">
            <a:avLst/>
          </a:prstGeom>
          <a:noFill/>
          <a:ln/>
        </p:spPr>
        <p:txBody>
          <a:bodyPr wrap="square" lIns="0" tIns="0" rIns="0" bIns="0" rtlCol="0" anchor="ctr"/>
          <a:lstStyle/>
          <a:p>
            <a:pPr algn="l" indent="0" marL="0">
              <a:lnSpc>
                <a:spcPct val="95000"/>
              </a:lnSpc>
              <a:buNone/>
            </a:pPr>
            <a:r>
              <a:rPr lang="en-US" sz="2800" b="1" dirty="0">
                <a:solidFill>
                  <a:srgbClr val="16284F"/>
                </a:solidFill>
                <a:latin typeface="Georgia" pitchFamily="34" charset="0"/>
                <a:ea typeface="Georgia" pitchFamily="34" charset="-122"/>
                <a:cs typeface="Georgia" pitchFamily="34" charset="-120"/>
              </a:rPr>
              <a:t>Réponses attendues</a:t>
            </a:r>
            <a:endParaRPr lang="en-US" sz="2800" dirty="0"/>
          </a:p>
        </p:txBody>
      </p:sp>
      <p:sp>
        <p:nvSpPr>
          <p:cNvPr id="5" name="Shape 3"/>
          <p:cNvSpPr/>
          <p:nvPr/>
        </p:nvSpPr>
        <p:spPr>
          <a:xfrm>
            <a:off x="548640" y="1783080"/>
            <a:ext cx="11091672" cy="749808"/>
          </a:xfrm>
          <a:prstGeom prst="roundRect">
            <a:avLst>
              <a:gd name="adj" fmla="val 6098"/>
            </a:avLst>
          </a:prstGeom>
          <a:solidFill>
            <a:srgbClr val="FFFFFF"/>
          </a:solidFill>
          <a:ln w="12700">
            <a:solidFill>
              <a:srgbClr val="E2E9F2"/>
            </a:solidFill>
            <a:prstDash val="solid"/>
          </a:ln>
        </p:spPr>
      </p:sp>
      <p:sp>
        <p:nvSpPr>
          <p:cNvPr id="6" name="Shape 4"/>
          <p:cNvSpPr/>
          <p:nvPr/>
        </p:nvSpPr>
        <p:spPr>
          <a:xfrm>
            <a:off x="548640" y="1783080"/>
            <a:ext cx="73152" cy="749808"/>
          </a:xfrm>
          <a:prstGeom prst="rect">
            <a:avLst/>
          </a:prstGeom>
          <a:solidFill>
            <a:srgbClr val="2E8B2E"/>
          </a:solidFill>
          <a:ln/>
        </p:spPr>
      </p:sp>
      <p:pic>
        <p:nvPicPr>
          <p:cNvPr id="7" name="Image 0" descr="icons/check_green.png">    </p:cNvPr>
          <p:cNvPicPr>
            <a:picLocks noChangeAspect="1"/>
          </p:cNvPicPr>
          <p:nvPr/>
        </p:nvPicPr>
        <p:blipFill>
          <a:blip r:embed="rId1"/>
          <a:stretch>
            <a:fillRect/>
          </a:stretch>
        </p:blipFill>
        <p:spPr>
          <a:xfrm>
            <a:off x="749808" y="2002536"/>
            <a:ext cx="329184" cy="329184"/>
          </a:xfrm>
          <a:prstGeom prst="rect">
            <a:avLst/>
          </a:prstGeom>
        </p:spPr>
      </p:pic>
      <p:sp>
        <p:nvSpPr>
          <p:cNvPr id="8" name="Text 5"/>
          <p:cNvSpPr/>
          <p:nvPr/>
        </p:nvSpPr>
        <p:spPr>
          <a:xfrm>
            <a:off x="1188720" y="1783080"/>
            <a:ext cx="640080" cy="749808"/>
          </a:xfrm>
          <a:prstGeom prst="rect">
            <a:avLst/>
          </a:prstGeom>
          <a:noFill/>
          <a:ln/>
        </p:spPr>
        <p:txBody>
          <a:bodyPr wrap="square" lIns="0" tIns="0" rIns="0" bIns="0" rtlCol="0" anchor="ctr"/>
          <a:lstStyle/>
          <a:p>
            <a:pPr indent="0" marL="0">
              <a:buNone/>
            </a:pPr>
            <a:r>
              <a:rPr lang="en-US" sz="1400" b="1" dirty="0">
                <a:solidFill>
                  <a:srgbClr val="2E8B2E"/>
                </a:solidFill>
                <a:latin typeface="Georgia" pitchFamily="34" charset="0"/>
                <a:ea typeface="Georgia" pitchFamily="34" charset="-122"/>
                <a:cs typeface="Georgia" pitchFamily="34" charset="-120"/>
              </a:rPr>
              <a:t>R1</a:t>
            </a:r>
            <a:endParaRPr lang="en-US" sz="1400" dirty="0"/>
          </a:p>
        </p:txBody>
      </p:sp>
      <p:sp>
        <p:nvSpPr>
          <p:cNvPr id="9" name="Text 6"/>
          <p:cNvSpPr/>
          <p:nvPr/>
        </p:nvSpPr>
        <p:spPr>
          <a:xfrm>
            <a:off x="1828800" y="1783080"/>
            <a:ext cx="9601200" cy="74980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NAA 500. Critères : suffisant (quantité) et approprié (pertinence + fiabilité).</a:t>
            </a:r>
            <a:endParaRPr lang="en-US" sz="1250" dirty="0"/>
          </a:p>
        </p:txBody>
      </p:sp>
      <p:sp>
        <p:nvSpPr>
          <p:cNvPr id="10" name="Shape 7"/>
          <p:cNvSpPr/>
          <p:nvPr/>
        </p:nvSpPr>
        <p:spPr>
          <a:xfrm>
            <a:off x="548640" y="2660904"/>
            <a:ext cx="11091672" cy="749808"/>
          </a:xfrm>
          <a:prstGeom prst="roundRect">
            <a:avLst>
              <a:gd name="adj" fmla="val 6098"/>
            </a:avLst>
          </a:prstGeom>
          <a:solidFill>
            <a:srgbClr val="FFFFFF"/>
          </a:solidFill>
          <a:ln w="12700">
            <a:solidFill>
              <a:srgbClr val="E2E9F2"/>
            </a:solidFill>
            <a:prstDash val="solid"/>
          </a:ln>
        </p:spPr>
      </p:sp>
      <p:sp>
        <p:nvSpPr>
          <p:cNvPr id="11" name="Shape 8"/>
          <p:cNvSpPr/>
          <p:nvPr/>
        </p:nvSpPr>
        <p:spPr>
          <a:xfrm>
            <a:off x="548640" y="2660904"/>
            <a:ext cx="73152" cy="749808"/>
          </a:xfrm>
          <a:prstGeom prst="rect">
            <a:avLst/>
          </a:prstGeom>
          <a:solidFill>
            <a:srgbClr val="2E8B2E"/>
          </a:solidFill>
          <a:ln/>
        </p:spPr>
      </p:sp>
      <p:pic>
        <p:nvPicPr>
          <p:cNvPr id="12" name="Image 1" descr="icons/check_green.png">    </p:cNvPr>
          <p:cNvPicPr>
            <a:picLocks noChangeAspect="1"/>
          </p:cNvPicPr>
          <p:nvPr/>
        </p:nvPicPr>
        <p:blipFill>
          <a:blip r:embed="rId2"/>
          <a:stretch>
            <a:fillRect/>
          </a:stretch>
        </p:blipFill>
        <p:spPr>
          <a:xfrm>
            <a:off x="749808" y="2880360"/>
            <a:ext cx="329184" cy="329184"/>
          </a:xfrm>
          <a:prstGeom prst="rect">
            <a:avLst/>
          </a:prstGeom>
        </p:spPr>
      </p:pic>
      <p:sp>
        <p:nvSpPr>
          <p:cNvPr id="13" name="Text 9"/>
          <p:cNvSpPr/>
          <p:nvPr/>
        </p:nvSpPr>
        <p:spPr>
          <a:xfrm>
            <a:off x="1188720" y="2660904"/>
            <a:ext cx="640080" cy="749808"/>
          </a:xfrm>
          <a:prstGeom prst="rect">
            <a:avLst/>
          </a:prstGeom>
          <a:noFill/>
          <a:ln/>
        </p:spPr>
        <p:txBody>
          <a:bodyPr wrap="square" lIns="0" tIns="0" rIns="0" bIns="0" rtlCol="0" anchor="ctr"/>
          <a:lstStyle/>
          <a:p>
            <a:pPr indent="0" marL="0">
              <a:buNone/>
            </a:pPr>
            <a:r>
              <a:rPr lang="en-US" sz="1400" b="1" dirty="0">
                <a:solidFill>
                  <a:srgbClr val="2E8B2E"/>
                </a:solidFill>
                <a:latin typeface="Georgia" pitchFamily="34" charset="0"/>
                <a:ea typeface="Georgia" pitchFamily="34" charset="-122"/>
                <a:cs typeface="Georgia" pitchFamily="34" charset="-120"/>
              </a:rPr>
              <a:t>R2</a:t>
            </a:r>
            <a:endParaRPr lang="en-US" sz="1400" dirty="0"/>
          </a:p>
        </p:txBody>
      </p:sp>
      <p:sp>
        <p:nvSpPr>
          <p:cNvPr id="14" name="Text 10"/>
          <p:cNvSpPr/>
          <p:nvPr/>
        </p:nvSpPr>
        <p:spPr>
          <a:xfrm>
            <a:off x="1828800" y="2660904"/>
            <a:ext cx="9601200" cy="74980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Date d'embarquement au port de chargement (transfert de risque).</a:t>
            </a:r>
            <a:endParaRPr lang="en-US" sz="1250" dirty="0"/>
          </a:p>
        </p:txBody>
      </p:sp>
      <p:sp>
        <p:nvSpPr>
          <p:cNvPr id="15" name="Shape 11"/>
          <p:cNvSpPr/>
          <p:nvPr/>
        </p:nvSpPr>
        <p:spPr>
          <a:xfrm>
            <a:off x="548640" y="3538728"/>
            <a:ext cx="11091672" cy="749808"/>
          </a:xfrm>
          <a:prstGeom prst="roundRect">
            <a:avLst>
              <a:gd name="adj" fmla="val 6098"/>
            </a:avLst>
          </a:prstGeom>
          <a:solidFill>
            <a:srgbClr val="FFFFFF"/>
          </a:solidFill>
          <a:ln w="12700">
            <a:solidFill>
              <a:srgbClr val="E2E9F2"/>
            </a:solidFill>
            <a:prstDash val="solid"/>
          </a:ln>
        </p:spPr>
      </p:sp>
      <p:sp>
        <p:nvSpPr>
          <p:cNvPr id="16" name="Shape 12"/>
          <p:cNvSpPr/>
          <p:nvPr/>
        </p:nvSpPr>
        <p:spPr>
          <a:xfrm>
            <a:off x="548640" y="3538728"/>
            <a:ext cx="73152" cy="749808"/>
          </a:xfrm>
          <a:prstGeom prst="rect">
            <a:avLst/>
          </a:prstGeom>
          <a:solidFill>
            <a:srgbClr val="2E8B2E"/>
          </a:solidFill>
          <a:ln/>
        </p:spPr>
      </p:sp>
      <p:pic>
        <p:nvPicPr>
          <p:cNvPr id="17" name="Image 2" descr="icons/check_green.png">    </p:cNvPr>
          <p:cNvPicPr>
            <a:picLocks noChangeAspect="1"/>
          </p:cNvPicPr>
          <p:nvPr/>
        </p:nvPicPr>
        <p:blipFill>
          <a:blip r:embed="rId3"/>
          <a:stretch>
            <a:fillRect/>
          </a:stretch>
        </p:blipFill>
        <p:spPr>
          <a:xfrm>
            <a:off x="749808" y="3758184"/>
            <a:ext cx="329184" cy="329184"/>
          </a:xfrm>
          <a:prstGeom prst="rect">
            <a:avLst/>
          </a:prstGeom>
        </p:spPr>
      </p:pic>
      <p:sp>
        <p:nvSpPr>
          <p:cNvPr id="18" name="Text 13"/>
          <p:cNvSpPr/>
          <p:nvPr/>
        </p:nvSpPr>
        <p:spPr>
          <a:xfrm>
            <a:off x="1188720" y="3538728"/>
            <a:ext cx="640080" cy="749808"/>
          </a:xfrm>
          <a:prstGeom prst="rect">
            <a:avLst/>
          </a:prstGeom>
          <a:noFill/>
          <a:ln/>
        </p:spPr>
        <p:txBody>
          <a:bodyPr wrap="square" lIns="0" tIns="0" rIns="0" bIns="0" rtlCol="0" anchor="ctr"/>
          <a:lstStyle/>
          <a:p>
            <a:pPr indent="0" marL="0">
              <a:buNone/>
            </a:pPr>
            <a:r>
              <a:rPr lang="en-US" sz="1400" b="1" dirty="0">
                <a:solidFill>
                  <a:srgbClr val="2E8B2E"/>
                </a:solidFill>
                <a:latin typeface="Georgia" pitchFamily="34" charset="0"/>
                <a:ea typeface="Georgia" pitchFamily="34" charset="-122"/>
                <a:cs typeface="Georgia" pitchFamily="34" charset="-120"/>
              </a:rPr>
              <a:t>R3</a:t>
            </a:r>
            <a:endParaRPr lang="en-US" sz="1400" dirty="0"/>
          </a:p>
        </p:txBody>
      </p:sp>
      <p:sp>
        <p:nvSpPr>
          <p:cNvPr id="19" name="Text 14"/>
          <p:cNvSpPr/>
          <p:nvPr/>
        </p:nvSpPr>
        <p:spPr>
          <a:xfrm>
            <a:off x="1828800" y="3538728"/>
            <a:ext cx="9601200" cy="74980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Taille = (Valeur population × Facteur confiance) / Seuil de tolérance. FC = 3,0 (95 %) ; 2,3 (90 %).</a:t>
            </a:r>
            <a:endParaRPr lang="en-US" sz="1250" dirty="0"/>
          </a:p>
        </p:txBody>
      </p:sp>
      <p:sp>
        <p:nvSpPr>
          <p:cNvPr id="20" name="Shape 15"/>
          <p:cNvSpPr/>
          <p:nvPr/>
        </p:nvSpPr>
        <p:spPr>
          <a:xfrm>
            <a:off x="548640" y="4416552"/>
            <a:ext cx="11091672" cy="749808"/>
          </a:xfrm>
          <a:prstGeom prst="roundRect">
            <a:avLst>
              <a:gd name="adj" fmla="val 6098"/>
            </a:avLst>
          </a:prstGeom>
          <a:solidFill>
            <a:srgbClr val="FFFFFF"/>
          </a:solidFill>
          <a:ln w="12700">
            <a:solidFill>
              <a:srgbClr val="E2E9F2"/>
            </a:solidFill>
            <a:prstDash val="solid"/>
          </a:ln>
        </p:spPr>
      </p:sp>
      <p:sp>
        <p:nvSpPr>
          <p:cNvPr id="21" name="Shape 16"/>
          <p:cNvSpPr/>
          <p:nvPr/>
        </p:nvSpPr>
        <p:spPr>
          <a:xfrm>
            <a:off x="548640" y="4416552"/>
            <a:ext cx="73152" cy="749808"/>
          </a:xfrm>
          <a:prstGeom prst="rect">
            <a:avLst/>
          </a:prstGeom>
          <a:solidFill>
            <a:srgbClr val="2E8B2E"/>
          </a:solidFill>
          <a:ln/>
        </p:spPr>
      </p:sp>
      <p:pic>
        <p:nvPicPr>
          <p:cNvPr id="22" name="Image 3" descr="icons/check_green.png">    </p:cNvPr>
          <p:cNvPicPr>
            <a:picLocks noChangeAspect="1"/>
          </p:cNvPicPr>
          <p:nvPr/>
        </p:nvPicPr>
        <p:blipFill>
          <a:blip r:embed="rId4"/>
          <a:stretch>
            <a:fillRect/>
          </a:stretch>
        </p:blipFill>
        <p:spPr>
          <a:xfrm>
            <a:off x="749808" y="4636008"/>
            <a:ext cx="329184" cy="329184"/>
          </a:xfrm>
          <a:prstGeom prst="rect">
            <a:avLst/>
          </a:prstGeom>
        </p:spPr>
      </p:pic>
      <p:sp>
        <p:nvSpPr>
          <p:cNvPr id="23" name="Text 17"/>
          <p:cNvSpPr/>
          <p:nvPr/>
        </p:nvSpPr>
        <p:spPr>
          <a:xfrm>
            <a:off x="1188720" y="4416552"/>
            <a:ext cx="640080" cy="749808"/>
          </a:xfrm>
          <a:prstGeom prst="rect">
            <a:avLst/>
          </a:prstGeom>
          <a:noFill/>
          <a:ln/>
        </p:spPr>
        <p:txBody>
          <a:bodyPr wrap="square" lIns="0" tIns="0" rIns="0" bIns="0" rtlCol="0" anchor="ctr"/>
          <a:lstStyle/>
          <a:p>
            <a:pPr indent="0" marL="0">
              <a:buNone/>
            </a:pPr>
            <a:r>
              <a:rPr lang="en-US" sz="1400" b="1" dirty="0">
                <a:solidFill>
                  <a:srgbClr val="2E8B2E"/>
                </a:solidFill>
                <a:latin typeface="Georgia" pitchFamily="34" charset="0"/>
                <a:ea typeface="Georgia" pitchFamily="34" charset="-122"/>
                <a:cs typeface="Georgia" pitchFamily="34" charset="-120"/>
              </a:rPr>
              <a:t>R4</a:t>
            </a:r>
            <a:endParaRPr lang="en-US" sz="1400" dirty="0"/>
          </a:p>
        </p:txBody>
      </p:sp>
      <p:sp>
        <p:nvSpPr>
          <p:cNvPr id="24" name="Text 18"/>
          <p:cNvSpPr/>
          <p:nvPr/>
        </p:nvSpPr>
        <p:spPr>
          <a:xfrm>
            <a:off x="1828800" y="4416552"/>
            <a:ext cx="9601200" cy="74980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Compte 408 (FNP — achats), 418 (factures à établir — ventes), 486 (CCA), 487 (PCA).</a:t>
            </a:r>
            <a:endParaRPr lang="en-US" sz="1250" dirty="0"/>
          </a:p>
        </p:txBody>
      </p:sp>
      <p:sp>
        <p:nvSpPr>
          <p:cNvPr id="25" name="Shape 19"/>
          <p:cNvSpPr/>
          <p:nvPr/>
        </p:nvSpPr>
        <p:spPr>
          <a:xfrm>
            <a:off x="548640" y="5294376"/>
            <a:ext cx="11091672" cy="749808"/>
          </a:xfrm>
          <a:prstGeom prst="roundRect">
            <a:avLst>
              <a:gd name="adj" fmla="val 6098"/>
            </a:avLst>
          </a:prstGeom>
          <a:solidFill>
            <a:srgbClr val="FFFFFF"/>
          </a:solidFill>
          <a:ln w="12700">
            <a:solidFill>
              <a:srgbClr val="E2E9F2"/>
            </a:solidFill>
            <a:prstDash val="solid"/>
          </a:ln>
        </p:spPr>
      </p:sp>
      <p:sp>
        <p:nvSpPr>
          <p:cNvPr id="26" name="Shape 20"/>
          <p:cNvSpPr/>
          <p:nvPr/>
        </p:nvSpPr>
        <p:spPr>
          <a:xfrm>
            <a:off x="548640" y="5294376"/>
            <a:ext cx="73152" cy="749808"/>
          </a:xfrm>
          <a:prstGeom prst="rect">
            <a:avLst/>
          </a:prstGeom>
          <a:solidFill>
            <a:srgbClr val="2E8B2E"/>
          </a:solidFill>
          <a:ln/>
        </p:spPr>
      </p:sp>
      <p:pic>
        <p:nvPicPr>
          <p:cNvPr id="27" name="Image 4" descr="icons/check_green.png">    </p:cNvPr>
          <p:cNvPicPr>
            <a:picLocks noChangeAspect="1"/>
          </p:cNvPicPr>
          <p:nvPr/>
        </p:nvPicPr>
        <p:blipFill>
          <a:blip r:embed="rId5"/>
          <a:stretch>
            <a:fillRect/>
          </a:stretch>
        </p:blipFill>
        <p:spPr>
          <a:xfrm>
            <a:off x="749808" y="5513832"/>
            <a:ext cx="329184" cy="329184"/>
          </a:xfrm>
          <a:prstGeom prst="rect">
            <a:avLst/>
          </a:prstGeom>
        </p:spPr>
      </p:pic>
      <p:sp>
        <p:nvSpPr>
          <p:cNvPr id="28" name="Text 21"/>
          <p:cNvSpPr/>
          <p:nvPr/>
        </p:nvSpPr>
        <p:spPr>
          <a:xfrm>
            <a:off x="1188720" y="5294376"/>
            <a:ext cx="640080" cy="749808"/>
          </a:xfrm>
          <a:prstGeom prst="rect">
            <a:avLst/>
          </a:prstGeom>
          <a:noFill/>
          <a:ln/>
        </p:spPr>
        <p:txBody>
          <a:bodyPr wrap="square" lIns="0" tIns="0" rIns="0" bIns="0" rtlCol="0" anchor="ctr"/>
          <a:lstStyle/>
          <a:p>
            <a:pPr indent="0" marL="0">
              <a:buNone/>
            </a:pPr>
            <a:r>
              <a:rPr lang="en-US" sz="1400" b="1" dirty="0">
                <a:solidFill>
                  <a:srgbClr val="2E8B2E"/>
                </a:solidFill>
                <a:latin typeface="Georgia" pitchFamily="34" charset="0"/>
                <a:ea typeface="Georgia" pitchFamily="34" charset="-122"/>
                <a:cs typeface="Georgia" pitchFamily="34" charset="-120"/>
              </a:rPr>
              <a:t>R5</a:t>
            </a:r>
            <a:endParaRPr lang="en-US" sz="1400" dirty="0"/>
          </a:p>
        </p:txBody>
      </p:sp>
      <p:sp>
        <p:nvSpPr>
          <p:cNvPr id="29" name="Text 22"/>
          <p:cNvSpPr/>
          <p:nvPr/>
        </p:nvSpPr>
        <p:spPr>
          <a:xfrm>
            <a:off x="1828800" y="5294376"/>
            <a:ext cx="9601200" cy="749808"/>
          </a:xfrm>
          <a:prstGeom prst="rect">
            <a:avLst/>
          </a:prstGeom>
          <a:noFill/>
          <a:ln/>
        </p:spPr>
        <p:txBody>
          <a:bodyPr wrap="square" lIns="0" tIns="0" rIns="0" bIns="0" rtlCol="0" anchor="ctr"/>
          <a:lstStyle/>
          <a:p>
            <a:pPr indent="0" marL="0">
              <a:buNone/>
            </a:pPr>
            <a:r>
              <a:rPr lang="en-US" sz="1250" dirty="0">
                <a:solidFill>
                  <a:srgbClr val="3A4458"/>
                </a:solidFill>
                <a:latin typeface="Calibri" pitchFamily="34" charset="0"/>
                <a:ea typeface="Calibri" pitchFamily="34" charset="-122"/>
                <a:cs typeface="Calibri" pitchFamily="34" charset="-120"/>
              </a:rPr>
              <a:t>NAA 620 « Utilisation des travaux d'experts désignés par l'auditeur ».</a:t>
            </a:r>
            <a:endParaRPr lang="en-US" sz="1250" dirty="0"/>
          </a:p>
        </p:txBody>
      </p:sp>
      <p:sp>
        <p:nvSpPr>
          <p:cNvPr id="30" name="Text 23"/>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31" name="Text 24"/>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Reprise J4</a:t>
            </a:r>
            <a:endParaRPr lang="en-US" sz="750" dirty="0"/>
          </a:p>
        </p:txBody>
      </p:sp>
      <p:sp>
        <p:nvSpPr>
          <p:cNvPr id="32" name="Text 25"/>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a:t>
            </a:r>
            <a:endParaRPr lang="en-US" sz="85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Slide 90">
    <p:bg>
      <p:bgPr>
        <a:solidFill>
          <a:srgbClr val="16284F"/>
        </a:solidFill>
      </p:bgPr>
    </p:bg>
    <p:spTree>
      <p:nvGrpSpPr>
        <p:cNvPr id="1" name=""/>
        <p:cNvGrpSpPr/>
        <p:nvPr/>
      </p:nvGrpSpPr>
      <p:grpSpPr>
        <a:xfrm>
          <a:off x="0" y="0"/>
          <a:ext cx="0" cy="0"/>
          <a:chOff x="0" y="0"/>
          <a:chExt cx="0" cy="0"/>
        </a:xfrm>
      </p:grpSpPr>
      <p:sp>
        <p:nvSpPr>
          <p:cNvPr id="2" name="Shape 0"/>
          <p:cNvSpPr/>
          <p:nvPr/>
        </p:nvSpPr>
        <p:spPr>
          <a:xfrm>
            <a:off x="8869680" y="0"/>
            <a:ext cx="3322015" cy="6858000"/>
          </a:xfrm>
          <a:prstGeom prst="rect">
            <a:avLst/>
          </a:prstGeom>
          <a:solidFill>
            <a:srgbClr val="1E3A6E"/>
          </a:solidFill>
          <a:ln/>
        </p:spPr>
      </p:sp>
      <p:sp>
        <p:nvSpPr>
          <p:cNvPr id="3" name="Shape 1"/>
          <p:cNvSpPr/>
          <p:nvPr/>
        </p:nvSpPr>
        <p:spPr>
          <a:xfrm>
            <a:off x="8869680" y="0"/>
            <a:ext cx="45720" cy="6858000"/>
          </a:xfrm>
          <a:prstGeom prst="rect">
            <a:avLst/>
          </a:prstGeom>
          <a:solidFill>
            <a:srgbClr val="2E8B2E"/>
          </a:solidFill>
          <a:ln/>
        </p:spPr>
      </p:sp>
      <p:sp>
        <p:nvSpPr>
          <p:cNvPr id="4" name="Shape 2"/>
          <p:cNvSpPr/>
          <p:nvPr/>
        </p:nvSpPr>
        <p:spPr>
          <a:xfrm>
            <a:off x="10104120" y="2194560"/>
            <a:ext cx="1280160" cy="1280160"/>
          </a:xfrm>
          <a:prstGeom prst="ellipse">
            <a:avLst/>
          </a:prstGeom>
          <a:solidFill>
            <a:srgbClr val="2E8B2E"/>
          </a:solidFill>
          <a:ln/>
        </p:spPr>
      </p:sp>
      <p:pic>
        <p:nvPicPr>
          <p:cNvPr id="5" name="Image 0" descr="icons/finish.png">    </p:cNvPr>
          <p:cNvPicPr>
            <a:picLocks noChangeAspect="1"/>
          </p:cNvPicPr>
          <p:nvPr/>
        </p:nvPicPr>
        <p:blipFill>
          <a:blip r:embed="rId1"/>
          <a:stretch>
            <a:fillRect/>
          </a:stretch>
        </p:blipFill>
        <p:spPr>
          <a:xfrm>
            <a:off x="10424160" y="2514600"/>
            <a:ext cx="640080" cy="640080"/>
          </a:xfrm>
          <a:prstGeom prst="rect">
            <a:avLst/>
          </a:prstGeom>
        </p:spPr>
      </p:pic>
      <p:sp>
        <p:nvSpPr>
          <p:cNvPr id="6" name="Text 3"/>
          <p:cNvSpPr/>
          <p:nvPr/>
        </p:nvSpPr>
        <p:spPr>
          <a:xfrm>
            <a:off x="640080" y="1371600"/>
            <a:ext cx="7772400" cy="365760"/>
          </a:xfrm>
          <a:prstGeom prst="rect">
            <a:avLst/>
          </a:prstGeom>
          <a:noFill/>
          <a:ln/>
        </p:spPr>
        <p:txBody>
          <a:bodyPr wrap="square" lIns="0" tIns="0" rIns="0" bIns="0" rtlCol="0" anchor="ctr"/>
          <a:lstStyle/>
          <a:p>
            <a:pPr indent="0" marL="0">
              <a:buNone/>
            </a:pPr>
            <a:r>
              <a:rPr lang="en-US" sz="1400" b="1" spc="300" kern="0" dirty="0">
                <a:solidFill>
                  <a:srgbClr val="C9A24B"/>
                </a:solidFill>
                <a:latin typeface="Calibri" pitchFamily="34" charset="0"/>
                <a:ea typeface="Calibri" pitchFamily="34" charset="-122"/>
                <a:cs typeface="Calibri" pitchFamily="34" charset="-120"/>
              </a:rPr>
              <a:t>FIN DU JOUR 5</a:t>
            </a:r>
            <a:endParaRPr lang="en-US" sz="1400" dirty="0"/>
          </a:p>
        </p:txBody>
      </p:sp>
      <p:sp>
        <p:nvSpPr>
          <p:cNvPr id="7" name="Text 4"/>
          <p:cNvSpPr/>
          <p:nvPr/>
        </p:nvSpPr>
        <p:spPr>
          <a:xfrm>
            <a:off x="603504" y="1783080"/>
            <a:ext cx="7955280" cy="1188720"/>
          </a:xfrm>
          <a:prstGeom prst="rect">
            <a:avLst/>
          </a:prstGeom>
          <a:noFill/>
          <a:ln/>
        </p:spPr>
        <p:txBody>
          <a:bodyPr wrap="square" lIns="0" tIns="0" rIns="0" bIns="0" rtlCol="0" anchor="t"/>
          <a:lstStyle/>
          <a:p>
            <a:pPr indent="0" marL="0">
              <a:lnSpc>
                <a:spcPct val="98000"/>
              </a:lnSpc>
              <a:buNone/>
            </a:pPr>
            <a:r>
              <a:rPr lang="en-US" sz="3000" b="1" dirty="0">
                <a:solidFill>
                  <a:srgbClr val="FFFFFF"/>
                </a:solidFill>
                <a:latin typeface="Georgia" pitchFamily="34" charset="0"/>
                <a:ea typeface="Georgia" pitchFamily="34" charset="-122"/>
                <a:cs typeface="Georgia" pitchFamily="34" charset="-120"/>
              </a:rPr>
              <a:t>Audit des comptes d'actif selon le SCF</a:t>
            </a:r>
            <a:endParaRPr lang="en-US" sz="3000" dirty="0"/>
          </a:p>
        </p:txBody>
      </p:sp>
      <p:sp>
        <p:nvSpPr>
          <p:cNvPr id="8" name="Shape 5"/>
          <p:cNvSpPr/>
          <p:nvPr/>
        </p:nvSpPr>
        <p:spPr>
          <a:xfrm>
            <a:off x="658368" y="3063240"/>
            <a:ext cx="502920" cy="82296"/>
          </a:xfrm>
          <a:prstGeom prst="rect">
            <a:avLst/>
          </a:prstGeom>
          <a:solidFill>
            <a:srgbClr val="2E8B2E"/>
          </a:solidFill>
          <a:ln/>
        </p:spPr>
      </p:sp>
      <p:sp>
        <p:nvSpPr>
          <p:cNvPr id="9" name="Text 6"/>
          <p:cNvSpPr/>
          <p:nvPr/>
        </p:nvSpPr>
        <p:spPr>
          <a:xfrm>
            <a:off x="640080" y="3291840"/>
            <a:ext cx="7772400" cy="365760"/>
          </a:xfrm>
          <a:prstGeom prst="rect">
            <a:avLst/>
          </a:prstGeom>
          <a:noFill/>
          <a:ln/>
        </p:spPr>
        <p:txBody>
          <a:bodyPr wrap="square" lIns="0" tIns="0" rIns="0" bIns="0" rtlCol="0" anchor="ctr"/>
          <a:lstStyle/>
          <a:p>
            <a:pPr indent="0" marL="0">
              <a:buNone/>
            </a:pPr>
            <a:r>
              <a:rPr lang="en-US" sz="1500" b="1" dirty="0">
                <a:solidFill>
                  <a:srgbClr val="C9A24B"/>
                </a:solidFill>
                <a:latin typeface="Georgia" pitchFamily="34" charset="0"/>
                <a:ea typeface="Georgia" pitchFamily="34" charset="-122"/>
                <a:cs typeface="Georgia" pitchFamily="34" charset="-120"/>
              </a:rPr>
              <a:t>Cap sur le Jour 6</a:t>
            </a:r>
            <a:endParaRPr lang="en-US" sz="1500" dirty="0"/>
          </a:p>
        </p:txBody>
      </p:sp>
      <p:sp>
        <p:nvSpPr>
          <p:cNvPr id="10" name="Text 7"/>
          <p:cNvSpPr/>
          <p:nvPr/>
        </p:nvSpPr>
        <p:spPr>
          <a:xfrm>
            <a:off x="640080" y="3703320"/>
            <a:ext cx="7772400" cy="1828800"/>
          </a:xfrm>
          <a:prstGeom prst="rect">
            <a:avLst/>
          </a:prstGeom>
          <a:noFill/>
          <a:ln/>
        </p:spPr>
        <p:txBody>
          <a:bodyPr wrap="square" lIns="0" tIns="0" rIns="0" bIns="0" rtlCol="0" anchor="t"/>
          <a:lstStyle/>
          <a:p>
            <a:pPr indent="0" marL="0">
              <a:lnSpc>
                <a:spcPct val="105000"/>
              </a:lnSpc>
              <a:spcAft>
                <a:spcPts val="600"/>
              </a:spcAft>
              <a:buNone/>
            </a:pPr>
            <a:r>
              <a:rPr lang="en-US" sz="1350" dirty="0">
                <a:solidFill>
                  <a:srgbClr val="DCE6F4"/>
                </a:solidFill>
              </a:rPr>
              <a:t>Audit des comptes de passif — classe 1 (capitaux propres, provisions, emprunts).
</a:t>
            </a:r>
            <a:endParaRPr lang="en-US" sz="1350" dirty="0"/>
          </a:p>
          <a:p>
            <a:pPr indent="0" marL="0">
              <a:lnSpc>
                <a:spcPct val="105000"/>
              </a:lnSpc>
              <a:spcAft>
                <a:spcPts val="600"/>
              </a:spcAft>
              <a:buNone/>
            </a:pPr>
            <a:r>
              <a:rPr lang="en-US" sz="1350" dirty="0">
                <a:solidFill>
                  <a:srgbClr val="DCE6F4"/>
                </a:solidFill>
              </a:rPr>
              <a:t>Normes mobilisées : NAA 520 (procédures analytiques), NAA 570 (continuité d'exploitation).
</a:t>
            </a:r>
            <a:endParaRPr lang="en-US" sz="1350" dirty="0"/>
          </a:p>
          <a:p>
            <a:pPr indent="0" marL="0">
              <a:lnSpc>
                <a:spcPct val="105000"/>
              </a:lnSpc>
              <a:buNone/>
            </a:pPr>
            <a:r>
              <a:rPr lang="en-US" sz="1350" dirty="0">
                <a:solidFill>
                  <a:srgbClr val="DCE6F4"/>
                </a:solidFill>
              </a:rPr>
              <a:t>Outils 48 à 56 de la boîte à outils du commissaire aux comptes.</a:t>
            </a:r>
            <a:endParaRPr lang="en-US" sz="1350" dirty="0"/>
          </a:p>
        </p:txBody>
      </p:sp>
      <p:sp>
        <p:nvSpPr>
          <p:cNvPr id="11" name="Text 8"/>
          <p:cNvSpPr/>
          <p:nvPr/>
        </p:nvSpPr>
        <p:spPr>
          <a:xfrm>
            <a:off x="640080" y="5760720"/>
            <a:ext cx="7772400" cy="457200"/>
          </a:xfrm>
          <a:prstGeom prst="rect">
            <a:avLst/>
          </a:prstGeom>
          <a:noFill/>
          <a:ln/>
        </p:spPr>
        <p:txBody>
          <a:bodyPr wrap="square" lIns="0" tIns="0" rIns="0" bIns="0" rtlCol="0" anchor="ctr"/>
          <a:lstStyle/>
          <a:p>
            <a:pPr indent="0" marL="0">
              <a:buNone/>
            </a:pPr>
            <a:r>
              <a:rPr lang="en-US" sz="1600" b="1" i="1" dirty="0">
                <a:solidFill>
                  <a:srgbClr val="FFFFFF"/>
                </a:solidFill>
                <a:latin typeface="Georgia" pitchFamily="34" charset="0"/>
                <a:ea typeface="Georgia" pitchFamily="34" charset="-122"/>
                <a:cs typeface="Georgia" pitchFamily="34" charset="-120"/>
              </a:rPr>
              <a:t>Merci de votre attention.</a:t>
            </a:r>
            <a:endParaRPr lang="en-US" sz="1600" dirty="0"/>
          </a:p>
        </p:txBody>
      </p:sp>
      <p:sp>
        <p:nvSpPr>
          <p:cNvPr id="12" name="Text 9"/>
          <p:cNvSpPr/>
          <p:nvPr/>
        </p:nvSpPr>
        <p:spPr>
          <a:xfrm>
            <a:off x="548640" y="6455664"/>
            <a:ext cx="8412480" cy="274320"/>
          </a:xfrm>
          <a:prstGeom prst="rect">
            <a:avLst/>
          </a:prstGeom>
          <a:noFill/>
          <a:ln/>
        </p:spPr>
        <p:txBody>
          <a:bodyPr wrap="square" lIns="0" tIns="0" rIns="0" bIns="0" rtlCol="0" anchor="ctr"/>
          <a:lstStyle/>
          <a:p>
            <a:pPr algn="l" indent="0" marL="0">
              <a:buNone/>
            </a:pPr>
            <a:r>
              <a:rPr lang="en-US" sz="750" dirty="0">
                <a:solidFill>
                  <a:srgbClr val="6B7689"/>
                </a:solidFill>
                <a:latin typeface="Calibri" pitchFamily="34" charset="0"/>
                <a:ea typeface="Calibri" pitchFamily="34" charset="-122"/>
                <a:cs typeface="Calibri" pitchFamily="34" charset="-120"/>
              </a:rPr>
              <a:t>Chambre Nationale des Commissaires aux Comptes  —  Formation continue CAC  —  Jour 5</a:t>
            </a:r>
            <a:endParaRPr lang="en-US" sz="750" dirty="0"/>
          </a:p>
        </p:txBody>
      </p:sp>
      <p:sp>
        <p:nvSpPr>
          <p:cNvPr id="13" name="Text 10"/>
          <p:cNvSpPr/>
          <p:nvPr/>
        </p:nvSpPr>
        <p:spPr>
          <a:xfrm>
            <a:off x="8595360" y="6455664"/>
            <a:ext cx="2651760" cy="274320"/>
          </a:xfrm>
          <a:prstGeom prst="rect">
            <a:avLst/>
          </a:prstGeom>
          <a:noFill/>
          <a:ln/>
        </p:spPr>
        <p:txBody>
          <a:bodyPr wrap="square" lIns="0" tIns="0" rIns="0" bIns="0" rtlCol="0" anchor="ctr"/>
          <a:lstStyle/>
          <a:p>
            <a:pPr algn="r" indent="0" marL="0">
              <a:buNone/>
            </a:pPr>
            <a:r>
              <a:rPr lang="en-US" sz="750" dirty="0">
                <a:solidFill>
                  <a:srgbClr val="6B7689"/>
                </a:solidFill>
                <a:latin typeface="Calibri" pitchFamily="34" charset="0"/>
                <a:ea typeface="Calibri" pitchFamily="34" charset="-122"/>
                <a:cs typeface="Calibri" pitchFamily="34" charset="-120"/>
              </a:rPr>
              <a:t>Clôture</a:t>
            </a:r>
            <a:endParaRPr lang="en-US" sz="750" dirty="0"/>
          </a:p>
        </p:txBody>
      </p:sp>
      <p:sp>
        <p:nvSpPr>
          <p:cNvPr id="14" name="Text 11"/>
          <p:cNvSpPr/>
          <p:nvPr/>
        </p:nvSpPr>
        <p:spPr>
          <a:xfrm>
            <a:off x="11430000" y="6455664"/>
            <a:ext cx="457200" cy="274320"/>
          </a:xfrm>
          <a:prstGeom prst="rect">
            <a:avLst/>
          </a:prstGeom>
          <a:noFill/>
          <a:ln/>
        </p:spPr>
        <p:txBody>
          <a:bodyPr wrap="square" lIns="0" tIns="0" rIns="0" bIns="0" rtlCol="0" anchor="ctr"/>
          <a:lstStyle/>
          <a:p>
            <a:pPr algn="r" indent="0" marL="0">
              <a:buNone/>
            </a:pPr>
            <a:r>
              <a:rPr lang="en-US" sz="850" b="1" dirty="0">
                <a:solidFill>
                  <a:srgbClr val="16284F"/>
                </a:solidFill>
                <a:latin typeface="Calibri" pitchFamily="34" charset="0"/>
                <a:ea typeface="Calibri" pitchFamily="34" charset="-122"/>
                <a:cs typeface="Calibri" pitchFamily="34" charset="-120"/>
              </a:rPr>
              <a:t>89</a:t>
            </a:r>
            <a:endParaRPr lang="en-US" sz="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90</Slides>
  <Notes>90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90</vt:i4>
      </vt:variant>
    </vt:vector>
  </HeadingPairs>
  <TitlesOfParts>
    <vt:vector size="9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 J5 CAC Algérie</dc:title>
  <dc:subject>PptxGenJS Presentation</dc:subject>
  <dc:creator>Chambre Nationale des Commissaires aux Comptes</dc:creator>
  <cp:lastModifiedBy>Chambre Nationale des Commissaires aux Comptes</cp:lastModifiedBy>
  <cp:revision>1</cp:revision>
  <dcterms:created xsi:type="dcterms:W3CDTF">2026-05-28T20:09:00Z</dcterms:created>
  <dcterms:modified xsi:type="dcterms:W3CDTF">2026-05-28T20:09:00Z</dcterms:modified>
</cp:coreProperties>
</file>